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8" r:id="rId5"/>
    <p:sldId id="259" r:id="rId6"/>
    <p:sldId id="260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9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DE9D3AA-B5C3-415F-A800-476608FC9DB2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D004230-DFF4-400A-B8B6-BBF1AB3E6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9D626-361C-45F8-AEF6-CEAF3A6453C7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BA11F-D8A7-4BF6-B9B6-2BB020020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FE04E-7B97-4CFB-8974-898622DFEB36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2E95C-CBCF-43BC-A4B7-5AB2CDB07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D82BB-DDCF-4B0E-AF72-3790E9DF252E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D31B8-2CB1-49E7-8CF9-8091319CA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Равнобедренный треугольник 11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" name="Прямая соединительная линия 12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14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DAC9D-B2BC-4E2D-AD6D-F6B6C6F0D8AC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643BA-8E53-4C41-9FCE-1466DF353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F4762-5281-439F-877E-735476408075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9952D-92AF-4D24-B68A-52BDB2601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AC5ABB-B6B9-4FBF-AB03-E621F69ECED2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DE5CCB8F-C8D6-4E08-A350-63180F0CB4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A716D-9915-4223-A14B-B3C37DD9BF75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EB6B1-A447-41F6-8B2E-C8A866C7C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7AB59-464D-4B69-8C46-075FFCF9AFDB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4879A-79FE-461A-A3A3-110224464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2ECAE2B-8721-4B4F-9A0D-1912FC5E698D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875B93B4-026C-4679-B629-F6FB39098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2BAD794-B7B7-4504-B147-D69CA7B16385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66388D3E-A7E3-4239-BE20-E903892DD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C9143067-620E-429B-B6EF-149F5589FF31}" type="datetimeFigureOut">
              <a:rPr lang="ru-RU"/>
              <a:pPr>
                <a:defRPr/>
              </a:pPr>
              <a:t>19.02.2023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E5ECE2A6-1535-4A8B-BE6A-E4EC587EB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09" r:id="rId4"/>
    <p:sldLayoutId id="2147483813" r:id="rId5"/>
    <p:sldLayoutId id="2147483808" r:id="rId6"/>
    <p:sldLayoutId id="2147483807" r:id="rId7"/>
    <p:sldLayoutId id="2147483814" r:id="rId8"/>
    <p:sldLayoutId id="2147483815" r:id="rId9"/>
    <p:sldLayoutId id="2147483806" r:id="rId10"/>
    <p:sldLayoutId id="2147483805" r:id="rId11"/>
  </p:sldLayoutIdLst>
  <p:transition>
    <p:fade thruBlk="1"/>
  </p:transition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65C0E0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8EBFD1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8062912" cy="1470025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Сложные предложения</a:t>
            </a: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5" y="2571750"/>
            <a:ext cx="4714875" cy="3071813"/>
          </a:xfrm>
        </p:spPr>
        <p:txBody>
          <a:bodyPr/>
          <a:lstStyle/>
          <a:p>
            <a:pPr marR="0" eaLnBrk="1" hangingPunct="1">
              <a:spcBef>
                <a:spcPct val="0"/>
              </a:spcBef>
              <a:buFont typeface="Arial" pitchFamily="34" charset="0"/>
              <a:buNone/>
            </a:pPr>
            <a:endParaRPr lang="ru-RU" dirty="0" smtClean="0">
              <a:ln>
                <a:noFill/>
              </a:ln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399032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Бессоюзные сложные предложения (БСП) и знаки препинания в них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75" y="1285875"/>
          <a:ext cx="8858314" cy="5382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87"/>
                <a:gridCol w="3610519"/>
                <a:gridCol w="2033085"/>
                <a:gridCol w="2357423"/>
              </a:tblGrid>
              <a:tr h="444504">
                <a:tc>
                  <a:txBody>
                    <a:bodyPr/>
                    <a:lstStyle/>
                    <a:p>
                      <a:r>
                        <a:rPr lang="ru-RU" dirty="0" smtClean="0"/>
                        <a:t>Знаки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Значение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Как проверить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Примеры</a:t>
                      </a:r>
                      <a:endParaRPr lang="ru-RU" dirty="0"/>
                    </a:p>
                  </a:txBody>
                  <a:tcPr/>
                </a:tc>
              </a:tr>
              <a:tr h="905860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        </a:t>
                      </a:r>
                      <a:r>
                        <a:rPr lang="ru-RU" sz="2800" dirty="0" smtClean="0"/>
                        <a:t>,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Одновременность и последовательность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 смыслу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Улетели птицы за море, миновало</a:t>
                      </a:r>
                      <a:r>
                        <a:rPr lang="ru-RU" baseline="0" dirty="0" smtClean="0"/>
                        <a:t> время жатв.</a:t>
                      </a:r>
                      <a:endParaRPr lang="ru-RU" dirty="0"/>
                    </a:p>
                  </a:txBody>
                  <a:tcPr/>
                </a:tc>
              </a:tr>
              <a:tr h="163796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       -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arenR"/>
                      </a:pPr>
                      <a:r>
                        <a:rPr lang="ru-RU" dirty="0" smtClean="0"/>
                        <a:t>При противопоставлении</a:t>
                      </a:r>
                    </a:p>
                    <a:p>
                      <a:pPr marL="342900" indent="-342900">
                        <a:buFont typeface="+mj-lt"/>
                        <a:buAutoNum type="arabicParenR"/>
                      </a:pPr>
                      <a:r>
                        <a:rPr lang="ru-RU" dirty="0" smtClean="0"/>
                        <a:t>В</a:t>
                      </a:r>
                      <a:r>
                        <a:rPr lang="ru-RU" baseline="0" dirty="0" smtClean="0"/>
                        <a:t> первом предложении время или условие</a:t>
                      </a:r>
                    </a:p>
                    <a:p>
                      <a:pPr marL="342900" indent="-342900">
                        <a:buFont typeface="+mj-lt"/>
                        <a:buAutoNum type="arabicParenR"/>
                      </a:pPr>
                      <a:r>
                        <a:rPr lang="ru-RU" baseline="0" dirty="0" smtClean="0"/>
                        <a:t>Во втором предложении следствие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союзами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="1" baseline="0" dirty="0" smtClean="0"/>
                        <a:t>а, но </a:t>
                      </a:r>
                      <a:r>
                        <a:rPr lang="ru-RU" baseline="0" dirty="0" smtClean="0"/>
                        <a:t>и др. </a:t>
                      </a:r>
                    </a:p>
                    <a:p>
                      <a:r>
                        <a:rPr lang="ru-RU" baseline="0" dirty="0" smtClean="0"/>
                        <a:t>союзами </a:t>
                      </a:r>
                      <a:r>
                        <a:rPr lang="ru-RU" b="1" baseline="0" dirty="0" smtClean="0"/>
                        <a:t>когда и если</a:t>
                      </a:r>
                    </a:p>
                    <a:p>
                      <a:r>
                        <a:rPr lang="ru-RU" baseline="0" dirty="0" smtClean="0"/>
                        <a:t>Союзом </a:t>
                      </a:r>
                      <a:r>
                        <a:rPr lang="ru-RU" b="1" baseline="0" dirty="0" smtClean="0"/>
                        <a:t>так что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Мир строит – война разрушает.</a:t>
                      </a:r>
                    </a:p>
                    <a:p>
                      <a:r>
                        <a:rPr lang="ru-RU" dirty="0" smtClean="0"/>
                        <a:t>Распахнули</a:t>
                      </a:r>
                      <a:r>
                        <a:rPr lang="ru-RU" baseline="0" dirty="0" smtClean="0"/>
                        <a:t> окна – запах сосен вступил на веранду.</a:t>
                      </a:r>
                      <a:endParaRPr lang="ru-RU" dirty="0"/>
                    </a:p>
                  </a:txBody>
                  <a:tcPr/>
                </a:tc>
              </a:tr>
              <a:tr h="215521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            :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arenR"/>
                      </a:pPr>
                      <a:r>
                        <a:rPr lang="ru-RU" dirty="0" smtClean="0"/>
                        <a:t>Во втором</a:t>
                      </a:r>
                      <a:r>
                        <a:rPr lang="ru-RU" baseline="0" dirty="0" smtClean="0"/>
                        <a:t> предложении причина</a:t>
                      </a:r>
                    </a:p>
                    <a:p>
                      <a:pPr marL="342900" indent="-342900">
                        <a:buFont typeface="+mj-lt"/>
                        <a:buAutoNum type="arabicParenR"/>
                      </a:pPr>
                      <a:r>
                        <a:rPr lang="ru-RU" baseline="0" dirty="0" smtClean="0"/>
                        <a:t>Второе предложение поясняет первое </a:t>
                      </a:r>
                    </a:p>
                    <a:p>
                      <a:pPr marL="342900" indent="-342900">
                        <a:buFont typeface="+mj-lt"/>
                        <a:buAutoNum type="arabicParenR"/>
                      </a:pPr>
                      <a:r>
                        <a:rPr lang="ru-RU" baseline="0" dirty="0" smtClean="0"/>
                        <a:t>Второе предложение дополняет первое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Союзом </a:t>
                      </a:r>
                      <a:r>
                        <a:rPr lang="ru-RU" b="1" dirty="0" smtClean="0"/>
                        <a:t>потому</a:t>
                      </a:r>
                      <a:r>
                        <a:rPr lang="ru-RU" b="1" baseline="0" dirty="0" smtClean="0"/>
                        <a:t> что</a:t>
                      </a:r>
                    </a:p>
                    <a:p>
                      <a:r>
                        <a:rPr lang="ru-RU" baseline="0" dirty="0" smtClean="0"/>
                        <a:t>Союзами </a:t>
                      </a:r>
                      <a:r>
                        <a:rPr lang="ru-RU" b="1" i="0" baseline="0" dirty="0" smtClean="0"/>
                        <a:t>а именно, то есть</a:t>
                      </a:r>
                    </a:p>
                    <a:p>
                      <a:r>
                        <a:rPr lang="ru-RU" baseline="0" dirty="0" smtClean="0"/>
                        <a:t>Союзом </a:t>
                      </a:r>
                      <a:r>
                        <a:rPr lang="ru-RU" b="1" baseline="0" dirty="0" smtClean="0"/>
                        <a:t>что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 доверяю любящим: они великодушны.</a:t>
                      </a:r>
                    </a:p>
                    <a:p>
                      <a:r>
                        <a:rPr lang="ru-RU" dirty="0" smtClean="0"/>
                        <a:t>Предметы потеряли свою форму: все сливалось в серую массу.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928802"/>
            <a:ext cx="8358246" cy="1571636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5400" b="1" dirty="0" smtClean="0"/>
              <a:t>Проверь</a:t>
            </a:r>
            <a:r>
              <a:rPr lang="ru-RU" sz="5400" dirty="0" smtClean="0"/>
              <a:t> </a:t>
            </a:r>
            <a:r>
              <a:rPr lang="ru-RU" sz="5400" b="1" dirty="0" smtClean="0"/>
              <a:t>свои</a:t>
            </a:r>
            <a:r>
              <a:rPr lang="ru-RU" sz="5400" dirty="0" smtClean="0"/>
              <a:t> </a:t>
            </a:r>
            <a:r>
              <a:rPr lang="ru-RU" sz="5400" b="1" dirty="0" smtClean="0"/>
              <a:t>знания!</a:t>
            </a:r>
            <a:endParaRPr lang="ru-RU" sz="5400" b="1" dirty="0"/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5857875" y="142875"/>
            <a:ext cx="3286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i="1"/>
              <a:t>САМОКОНТРОЛЬ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000" b="1" smtClean="0"/>
              <a:t>1. </a:t>
            </a:r>
            <a:r>
              <a:rPr lang="ru-RU" sz="1600" b="1" smtClean="0"/>
              <a:t>Выберите из предложенных вариантов сложное предложение (знаки препинания не расставлены).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Стараясь не зацепиться за колючую проволоку Дмитрий перелез через забор передал часовому узелок с едой а затем оглядываясь и пригибаясь осторожно побежал назад.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Как хорошо солнечным  летним утром выбежать с сачком в руках в сад или во двор побежать погоняться за бабочками и мушками.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Давно уж ночь а мне опять не спится.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Они быстро поднялись раскланялись немного энергичнее чем при встрече и быстро вышли </a:t>
            </a:r>
            <a:r>
              <a:rPr lang="ru-RU" sz="1500" smtClean="0"/>
              <a:t>из</a:t>
            </a:r>
            <a:r>
              <a:rPr lang="ru-RU" sz="1600" smtClean="0"/>
              <a:t> комнаты озадачив всех присутствующих своим поведением.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smtClean="0"/>
              <a:t> 2. </a:t>
            </a:r>
            <a:r>
              <a:rPr lang="ru-RU" sz="1600" b="1" smtClean="0"/>
              <a:t>Какой из вариантов продолжения предложения нужно выбрать, чтобы получилось сложносочиненное предложение?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i="1" smtClean="0"/>
              <a:t>С самого утра мы начали нервничать …</a:t>
            </a:r>
            <a:endParaRPr lang="ru-RU" sz="1600" b="1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так что настроение было испорчено на весь день.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и обсуждать возможные трудности предстоящего дела.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но погода не подвела нас и на этот раз.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потому что каждый из нас чувствовал себя неуверенно.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b="1" smtClean="0"/>
              <a:t>3.</a:t>
            </a:r>
            <a:r>
              <a:rPr lang="ru-RU" sz="1600" b="1" smtClean="0"/>
              <a:t>В каком из предложенных вариантов следует поставить запятую перед союзом </a:t>
            </a:r>
            <a:r>
              <a:rPr lang="ru-RU" sz="1600" b="1" i="1" smtClean="0"/>
              <a:t>И</a:t>
            </a:r>
            <a:endParaRPr lang="ru-RU" sz="1600" b="1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Вдруг завизжала дверь на балконе и задрожал пол от чьих-то шагов.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Через некоторое время щелкнула зажигалка и зажглась свеча.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Плоды этого растения полезные и вкусные и обладают прекрасным ароматом.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Рука бойцов колоть устала и ядрам пролетать мешала гора кровавых тел.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 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0" y="142875"/>
            <a:ext cx="9144000" cy="6715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600" b="1" smtClean="0"/>
              <a:t>4. В каком  из предложенных вариантов сложносочиненных предложений следует поставить тире.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День угасал и в лесу начало темнеть.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Вот затрещали барабаны и отступили басурманы.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Вскоре после восхода солнца набежала туча и брызнул короткий дождь.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Ночь прошла под большой чистой луной и к утру лег первый мороз.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 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/>
              <a:t>5. В каком из предложенных вариантов сложноподчиненных предложений неверно выделена придаточная часть? (знаки препинания не расставлены)</a:t>
            </a:r>
          </a:p>
          <a:p>
            <a:pPr eaLnBrk="1" hangingPunct="1">
              <a:buFont typeface="Wingdings 2" pitchFamily="18" charset="2"/>
              <a:buNone/>
            </a:pP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Там </a:t>
            </a:r>
            <a:r>
              <a:rPr lang="ru-RU" sz="1600" b="1" smtClean="0"/>
              <a:t>где тогда мчались весенние потоки</a:t>
            </a:r>
            <a:r>
              <a:rPr lang="ru-RU" sz="1600" smtClean="0"/>
              <a:t> теперь везде потоки цветов.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</a:t>
            </a:r>
            <a:r>
              <a:rPr lang="ru-RU" sz="1600" b="1" smtClean="0"/>
              <a:t>Не зная куда от тоски и скуки деваться в доме </a:t>
            </a:r>
            <a:r>
              <a:rPr lang="ru-RU" sz="1600" smtClean="0"/>
              <a:t>я вышел на улицу.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Настала минута </a:t>
            </a:r>
            <a:r>
              <a:rPr lang="ru-RU" sz="1600" b="1" smtClean="0"/>
              <a:t>когда я понял цену этих слов.</a:t>
            </a: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</a:t>
            </a:r>
            <a:r>
              <a:rPr lang="ru-RU" sz="1600" b="1" smtClean="0"/>
              <a:t>Чтоб музыкантом быть</a:t>
            </a:r>
            <a:r>
              <a:rPr lang="ru-RU" sz="1600" smtClean="0"/>
              <a:t> так надобно терпенье.</a:t>
            </a:r>
          </a:p>
          <a:p>
            <a:pPr eaLnBrk="1" hangingPunct="1">
              <a:buFont typeface="Wingdings 2" pitchFamily="18" charset="2"/>
              <a:buNone/>
            </a:pP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/>
              <a:t> 6. Определите соответствие: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Солнце светило так ярко, что			1) СПП изъяснительное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все кругом сверкало и искрилось.			2) СПП обстоятельственное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Известно, что слоны в диковинку у нас.		3) ПП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Отдаленный гул вдруг проник в тенистое 		4) СПП определительное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ущелье, где ехали путники.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4)Как цыганский табор, расположились у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дороги гости фестиваля.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 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1600" b="1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/>
              <a:t>7. Укажите сложноподчиненное предложение, в котором допущена пунктуационная ошибка.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Убедившись, что убежать некуда он сел на свои чемоданы.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Сделалась такая метель, что он ничего не видел.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На обочине, куда падали лучи солнца, снег переливался, искрился.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Я ждал, когда все  затихнет в доме.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/>
              <a:t>8. Какой фрагмент предложения соответствует сложноподчиненному предложению с придаточным изъяснительным?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  … расцвел, словно  …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  посмотреть, нет ли кого …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…лес, где мы  …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…было так темно, что …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/>
              <a:t> 9. Выберите вариант, в котором сложноподчиненное предложение состоит из главной части и двух придаточных?  (знаки препинания не расставлены)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Долго было слышно как он шагал туда где светится огонек чтобы поведать чужим людям о своем счастье.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Мне казалось что нужно иметь колоссальный запас знания чтобы по компасу и звездам определить  в какой части обширнейшего океана находится наше судно.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Город как бы спрашивал тебя где же ты был в зимние дни когда торжественные здания колоннады и арки покрывал иней.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И в ту минуту как она говорила ей самой казалось что она видела то что говорила.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/>
              <a:t> </a:t>
            </a:r>
            <a:endParaRPr lang="ru-RU" sz="160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500" b="1" smtClean="0"/>
              <a:t>10. Дайте правильное объяснение пунктуации в данном предложении: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b="1" i="1" smtClean="0"/>
              <a:t>Жутко  выйти на дорогу непонятная тревога под луной царит.</a:t>
            </a:r>
            <a:endParaRPr lang="ru-RU" sz="1500" b="1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1) Ставится запятая, так как смысловые отношения между частями выражают одновременность действий.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2) Ставится тире,  так как во второй части бессоюзного предложения  содержится неожиданное присоединение.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3) Ставится двоеточие, вторая часть бессоюзного предложения выражает причинное значение.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4) Ставится двоеточие, вторая часть бессоюзного предложения раскрывает содержание первой части.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b="1" smtClean="0"/>
              <a:t>11.  Дайте правильное объяснение пунктуации в данном предложении: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b="1" i="1" smtClean="0"/>
              <a:t>Я умираю мне не к чему лгать.</a:t>
            </a:r>
            <a:endParaRPr lang="ru-RU" sz="1500" b="1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1) Ставится двоеточие, вторая часть  бессоюзного предложения  имеет значение вывода.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2) Ставится тире, первая часть бессоюзного предложения  выражает условие.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3) Ставится  тире, вторая часть  бессоюзного предложения  имеет значение вывода.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4) Ставится двоеточие, вторая часть бессоюзного предложения раскрывает содержание первой части.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b="1" smtClean="0"/>
              <a:t> 12. Дайте правильное объяснение пунктуации в данном предложении: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b="1" i="1" smtClean="0"/>
              <a:t>Мрачно было дождь капал ветер выл уныло.</a:t>
            </a:r>
            <a:endParaRPr lang="ru-RU" sz="1500" b="1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1) Ставится тире, вторая часть  бессоюзного предложения  имеет значение вывода.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2) Ставится  двоеточие, вторая часть бессоюзного предложения   содержит пояснение первой части.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3) Ставится  двоеточие, вторая часть  бессоюзного предложения  имеет причинное  значение.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smtClean="0"/>
              <a:t>4) Ставится двоеточие, вторая часть бессоюзного предложения дополняет содержание первой части.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500" b="1" smtClean="0"/>
              <a:t> </a:t>
            </a:r>
            <a:endParaRPr lang="ru-RU" sz="1500" smtClean="0"/>
          </a:p>
          <a:p>
            <a:pPr eaLnBrk="1" hangingPunct="1">
              <a:buFont typeface="Wingdings 2" pitchFamily="18" charset="2"/>
              <a:buNone/>
            </a:pP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endParaRPr lang="ru-RU" sz="1600" smtClean="0"/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600" b="1" smtClean="0"/>
              <a:t>13. В каком варианте ответа правильно указаны все цифры, на месте которых в предложении должны стоять запятые?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i="1" smtClean="0"/>
              <a:t>На конкурсе  музыканты должны были играть фортепьянную пьесу Прокофьева (1) последняя часть (2)  которой (3) считается очень трудной для исполнения.</a:t>
            </a: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1, 2, 3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1, 2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1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1, 3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smtClean="0"/>
              <a:t>14. В каком варианте ответа правильно указаны все цифры, на месте которых в предложении должны стоять запятые?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i="1" smtClean="0"/>
              <a:t>Едва яркое солнце (1) вышло из-за горы (2) и стало освещать долину (3) волнистые облака тумана (4)  рассеялись.</a:t>
            </a: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 3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2, 3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1, 3, 4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1, 2, 3, 4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 </a:t>
            </a:r>
            <a:r>
              <a:rPr lang="ru-RU" sz="1600" b="1" smtClean="0"/>
              <a:t>15. В каком варианте ответа правильно указаны все цифры, на месте которых в предложении должны стоять запятые?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i="1" smtClean="0"/>
              <a:t>Когда семь бед к тебе нагрянут (1) и станет путь кремнист (2) и крут (3) глаза любимой не обманут (4) от всех невзгод предстерегут.</a:t>
            </a: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1) 2, 3, 4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2) 3, 4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3) 1, 3, 4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4) 1, 2, 3, 4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	</a:t>
            </a:r>
          </a:p>
          <a:p>
            <a:pPr eaLnBrk="1" hangingPunct="1">
              <a:buFont typeface="Wingdings 2" pitchFamily="18" charset="2"/>
              <a:buNone/>
            </a:pPr>
            <a:endParaRPr lang="ru-RU" sz="1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> </a:t>
            </a:r>
          </a:p>
          <a:p>
            <a:pPr eaLnBrk="1" hangingPunct="1">
              <a:buFont typeface="Wingdings 2" pitchFamily="18" charset="2"/>
              <a:buNone/>
            </a:pPr>
            <a:endParaRPr lang="ru-RU" sz="1400" smtClean="0"/>
          </a:p>
          <a:p>
            <a:pPr eaLnBrk="1" hangingPunct="1"/>
            <a:endParaRPr lang="ru-RU" sz="1400" smtClean="0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"/>
            <a:ext cx="8229600" cy="78579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dirty="0" smtClean="0"/>
              <a:t>А теперь ответы…</a:t>
            </a:r>
            <a:endParaRPr lang="ru-RU" sz="3600" dirty="0"/>
          </a:p>
        </p:txBody>
      </p:sp>
      <p:sp>
        <p:nvSpPr>
          <p:cNvPr id="24579" name="Содержимое 2"/>
          <p:cNvSpPr>
            <a:spLocks noGrp="1"/>
          </p:cNvSpPr>
          <p:nvPr>
            <p:ph sz="half" idx="1"/>
          </p:nvPr>
        </p:nvSpPr>
        <p:spPr>
          <a:xfrm>
            <a:off x="0" y="928688"/>
            <a:ext cx="8715375" cy="1500187"/>
          </a:xfrm>
        </p:spPr>
        <p:txBody>
          <a:bodyPr/>
          <a:lstStyle/>
          <a:p>
            <a:pPr eaLnBrk="1" hangingPunct="1"/>
            <a:r>
              <a:rPr lang="ru-RU" sz="2000" smtClean="0"/>
              <a:t>Каждый правильный ответ стоит 1 балл, за задание №6 поставь себе 2 балла, если все четыре ответа верны; 1 балл, если верны 3 ответа; 0 баллов – 1-2 ответа.</a:t>
            </a:r>
          </a:p>
        </p:txBody>
      </p:sp>
      <p:sp>
        <p:nvSpPr>
          <p:cNvPr id="24580" name="Содержимое 9"/>
          <p:cNvSpPr>
            <a:spLocks noGrp="1"/>
          </p:cNvSpPr>
          <p:nvPr>
            <p:ph sz="half" idx="2"/>
          </p:nvPr>
        </p:nvSpPr>
        <p:spPr>
          <a:xfrm>
            <a:off x="0" y="4143375"/>
            <a:ext cx="9144000" cy="2500313"/>
          </a:xfrm>
        </p:spPr>
        <p:txBody>
          <a:bodyPr/>
          <a:lstStyle/>
          <a:p>
            <a:pPr marL="577850" indent="-514350" eaLnBrk="1" hangingPunct="1"/>
            <a:r>
              <a:rPr lang="ru-RU" sz="2000" smtClean="0"/>
              <a:t>Если ты набрал 19-21 баллов, то тема усвоена на отлично.</a:t>
            </a:r>
          </a:p>
          <a:p>
            <a:pPr marL="577850" indent="-514350" eaLnBrk="1" hangingPunct="1"/>
            <a:r>
              <a:rPr lang="ru-RU" sz="2000" smtClean="0"/>
              <a:t>16-18 баллов – хорошо</a:t>
            </a:r>
          </a:p>
          <a:p>
            <a:pPr marL="577850" indent="-514350" eaLnBrk="1" hangingPunct="1"/>
            <a:r>
              <a:rPr lang="ru-RU" sz="2000" smtClean="0"/>
              <a:t>11-15 баллов – ты понял тему, но тебе следует вернуться к теоретической части.</a:t>
            </a:r>
          </a:p>
          <a:p>
            <a:pPr marL="577850" indent="-514350" eaLnBrk="1" hangingPunct="1"/>
            <a:r>
              <a:rPr lang="ru-RU" sz="2000" smtClean="0"/>
              <a:t>10 и менее – обязательно вернись к теоретическому материалу.</a:t>
            </a:r>
          </a:p>
          <a:p>
            <a:pPr marL="577850" indent="-514350" eaLnBrk="1" hangingPunct="1">
              <a:buFont typeface="Century Gothic" pitchFamily="34" charset="0"/>
              <a:buAutoNum type="arabicPeriod"/>
            </a:pPr>
            <a:endParaRPr lang="ru-RU" smtClean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2071688"/>
          <a:ext cx="9144001" cy="1905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24"/>
                <a:gridCol w="456273"/>
                <a:gridCol w="530023"/>
                <a:gridCol w="516195"/>
                <a:gridCol w="497786"/>
                <a:gridCol w="571500"/>
                <a:gridCol w="571500"/>
                <a:gridCol w="571500"/>
                <a:gridCol w="571500"/>
                <a:gridCol w="571500"/>
                <a:gridCol w="571500"/>
                <a:gridCol w="571500"/>
                <a:gridCol w="571500"/>
                <a:gridCol w="571500"/>
                <a:gridCol w="571500"/>
                <a:gridCol w="571500"/>
              </a:tblGrid>
              <a:tr h="716399">
                <a:tc>
                  <a:txBody>
                    <a:bodyPr/>
                    <a:lstStyle/>
                    <a:p>
                      <a:r>
                        <a:rPr lang="ru-RU" dirty="0" smtClean="0"/>
                        <a:t>№вопроса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</a:tr>
              <a:tr h="1140988"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1-2</a:t>
                      </a:r>
                    </a:p>
                    <a:p>
                      <a:r>
                        <a:rPr lang="ru-RU" dirty="0" smtClean="0"/>
                        <a:t>2-1</a:t>
                      </a:r>
                    </a:p>
                    <a:p>
                      <a:r>
                        <a:rPr lang="ru-RU" dirty="0" smtClean="0"/>
                        <a:t>3-4</a:t>
                      </a:r>
                    </a:p>
                    <a:p>
                      <a:r>
                        <a:rPr lang="ru-RU" dirty="0" smtClean="0"/>
                        <a:t>4-3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Сложное предложение (СП)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214313" y="1071563"/>
            <a:ext cx="8501062" cy="5054600"/>
          </a:xfrm>
        </p:spPr>
        <p:txBody>
          <a:bodyPr>
            <a:normAutofit fontScale="92500"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Сложное предложение – это такое предложение, которое имеет в своем составе не менее двух грамматических основ и представляет собой смысловое и грамматическое единство, оформленное интонационно.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1.Солнце пекло невыносимо, </a:t>
            </a:r>
            <a:r>
              <a:rPr lang="ru-RU" sz="2800" b="1" dirty="0" smtClean="0"/>
              <a:t>и</a:t>
            </a:r>
            <a:r>
              <a:rPr lang="ru-RU" sz="2800" dirty="0" smtClean="0"/>
              <a:t> с утра дул теплый ветер.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2. Облачко превратилось в белую тучу, </a:t>
            </a:r>
            <a:r>
              <a:rPr lang="ru-RU" sz="2800" b="1" dirty="0" smtClean="0"/>
              <a:t>которая</a:t>
            </a:r>
            <a:r>
              <a:rPr lang="ru-RU" sz="2800" dirty="0" smtClean="0"/>
              <a:t> тяжело поднималась, росла и постепенно облегало небо.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3. Умер дождь, умер ветер, умер шумливый, беспокойный сад.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роцесс 5"/>
          <p:cNvSpPr/>
          <p:nvPr/>
        </p:nvSpPr>
        <p:spPr>
          <a:xfrm>
            <a:off x="3643313" y="214313"/>
            <a:ext cx="2214562" cy="857250"/>
          </a:xfrm>
          <a:prstGeom prst="flowChartProcess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/>
              <a:t>СП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1000125" y="1214438"/>
            <a:ext cx="2428875" cy="857250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союзные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143625" y="1214438"/>
            <a:ext cx="2571750" cy="857250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бессоюзные</a:t>
            </a: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5929313" y="2571750"/>
            <a:ext cx="3000375" cy="4000500"/>
          </a:xfrm>
          <a:prstGeom prst="flowChartProces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Части сложного предложения соединяются между собой только по смыслу и интонации, без помощи союзов или союзных слов.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Была поздняя осень, сирень еще не пожелтела. </a:t>
            </a: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0" y="2643188"/>
            <a:ext cx="2643188" cy="785812"/>
          </a:xfrm>
          <a:prstGeom prst="flowChartProces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Сложносочиненное предложение (ССП)</a:t>
            </a: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2928938" y="2643188"/>
            <a:ext cx="2643187" cy="785812"/>
          </a:xfrm>
          <a:prstGeom prst="flowChartProces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Сложноподчиненное предложение (СПП)</a:t>
            </a:r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142875" y="3571875"/>
            <a:ext cx="2500313" cy="3143250"/>
          </a:xfrm>
          <a:prstGeom prst="flowChartProcess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1.Части СП равноправны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2.Части СП соединяются при помощи сочинительных союзов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ПРИМЕР: Была поздняя осень, </a:t>
            </a:r>
            <a:r>
              <a:rPr lang="ru-RU" b="1" dirty="0"/>
              <a:t>но</a:t>
            </a:r>
            <a:r>
              <a:rPr lang="ru-RU" dirty="0"/>
              <a:t> сирень еще не пожелтела.</a:t>
            </a:r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2857500" y="3571875"/>
            <a:ext cx="2500313" cy="3143250"/>
          </a:xfrm>
          <a:prstGeom prst="flowChartProcess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1. Части СП неравноправны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2. Части СП соединяются при помощи подчинительных союзов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ПРИМЕР:</a:t>
            </a:r>
            <a:r>
              <a:rPr lang="ru-RU" b="1" dirty="0"/>
              <a:t> Хотя </a:t>
            </a:r>
            <a:r>
              <a:rPr lang="ru-RU" dirty="0"/>
              <a:t>была уже поздняя осень, сирень еще не пожелтела.</a:t>
            </a:r>
          </a:p>
        </p:txBody>
      </p:sp>
      <p:cxnSp>
        <p:nvCxnSpPr>
          <p:cNvPr id="18" name="Shape 17"/>
          <p:cNvCxnSpPr>
            <a:endCxn id="8" idx="0"/>
          </p:cNvCxnSpPr>
          <p:nvPr/>
        </p:nvCxnSpPr>
        <p:spPr>
          <a:xfrm>
            <a:off x="5857875" y="642938"/>
            <a:ext cx="1571625" cy="5715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hape 23"/>
          <p:cNvCxnSpPr>
            <a:stCxn id="0" idx="1"/>
            <a:endCxn id="7" idx="0"/>
          </p:cNvCxnSpPr>
          <p:nvPr/>
        </p:nvCxnSpPr>
        <p:spPr>
          <a:xfrm rot="10800000" flipV="1">
            <a:off x="2214563" y="642938"/>
            <a:ext cx="1428750" cy="5715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>
            <a:stCxn id="12" idx="0"/>
            <a:endCxn id="7" idx="2"/>
          </p:cNvCxnSpPr>
          <p:nvPr/>
        </p:nvCxnSpPr>
        <p:spPr>
          <a:xfrm rot="5400000" flipH="1" flipV="1">
            <a:off x="1482726" y="1911350"/>
            <a:ext cx="571500" cy="892175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>
            <a:stCxn id="13" idx="0"/>
            <a:endCxn id="7" idx="2"/>
          </p:cNvCxnSpPr>
          <p:nvPr/>
        </p:nvCxnSpPr>
        <p:spPr>
          <a:xfrm rot="16200000" flipV="1">
            <a:off x="2947194" y="1339057"/>
            <a:ext cx="571500" cy="2036762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Соединительная линия уступом 41"/>
          <p:cNvCxnSpPr>
            <a:stCxn id="8" idx="2"/>
            <a:endCxn id="9" idx="0"/>
          </p:cNvCxnSpPr>
          <p:nvPr/>
        </p:nvCxnSpPr>
        <p:spPr>
          <a:xfrm rot="5400000">
            <a:off x="7179469" y="2321719"/>
            <a:ext cx="500062" cy="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43240" y="0"/>
            <a:ext cx="2643206" cy="714380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/>
              <a:t>ССП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1813" y="2571750"/>
            <a:ext cx="2786062" cy="714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Противительные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571750"/>
            <a:ext cx="2786063" cy="714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300">
                <a:solidFill>
                  <a:srgbClr val="FFFFFF"/>
                </a:solidFill>
              </a:rPr>
              <a:t>Соединительные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57938" y="2571750"/>
            <a:ext cx="2786062" cy="714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Разделительные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3643314"/>
            <a:ext cx="2857488" cy="3214686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200" dirty="0"/>
              <a:t>и, да (= и), да и, ни- ни, также (= и), тоже (= и), не только – но и, как – так и.</a:t>
            </a:r>
          </a:p>
          <a:p>
            <a:pPr>
              <a:buFont typeface="Arial" charset="0"/>
              <a:buNone/>
              <a:defRPr/>
            </a:pPr>
            <a:endParaRPr lang="ru-RU" sz="1600" dirty="0"/>
          </a:p>
          <a:p>
            <a:pPr>
              <a:buFont typeface="Arial" charset="0"/>
              <a:buNone/>
              <a:defRPr/>
            </a:pPr>
            <a:r>
              <a:rPr lang="ru-RU" sz="1600" dirty="0"/>
              <a:t>ПРИМЕР</a:t>
            </a:r>
            <a:r>
              <a:rPr lang="ru-RU" sz="2200" dirty="0"/>
              <a:t>: Гроза закончилась, </a:t>
            </a:r>
            <a:r>
              <a:rPr lang="ru-RU" sz="2200" b="1" dirty="0"/>
              <a:t>и </a:t>
            </a:r>
            <a:r>
              <a:rPr lang="ru-RU" sz="2200" dirty="0"/>
              <a:t>выглянуло солнце.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71802" y="3643314"/>
            <a:ext cx="2928958" cy="3214686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200" dirty="0"/>
              <a:t>а, но, да (= но), однако, зато, же, только (= но).</a:t>
            </a:r>
          </a:p>
          <a:p>
            <a:pPr>
              <a:defRPr/>
            </a:pPr>
            <a:endParaRPr lang="ru-RU" sz="2200" dirty="0"/>
          </a:p>
          <a:p>
            <a:pPr>
              <a:defRPr/>
            </a:pPr>
            <a:r>
              <a:rPr lang="ru-RU" sz="1600" dirty="0"/>
              <a:t>ПРИМЕР</a:t>
            </a:r>
            <a:r>
              <a:rPr lang="ru-RU" sz="2200" dirty="0"/>
              <a:t>: Дул северный ветер, </a:t>
            </a:r>
            <a:r>
              <a:rPr lang="ru-RU" sz="2200" b="1" dirty="0"/>
              <a:t>но</a:t>
            </a:r>
            <a:r>
              <a:rPr lang="ru-RU" sz="2200" dirty="0"/>
              <a:t> было тепло.</a:t>
            </a:r>
          </a:p>
          <a:p>
            <a:pPr>
              <a:buFont typeface="Arial" charset="0"/>
              <a:buNone/>
              <a:defRPr/>
            </a:pPr>
            <a:endParaRPr lang="ru-RU" sz="2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215074" y="3643314"/>
            <a:ext cx="2928926" cy="3214686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200" dirty="0"/>
              <a:t>или (иль), либо, то – то,  то ли – то ли, не то – не то.</a:t>
            </a:r>
          </a:p>
          <a:p>
            <a:pPr>
              <a:defRPr/>
            </a:pPr>
            <a:endParaRPr lang="ru-RU" sz="2200" dirty="0"/>
          </a:p>
          <a:p>
            <a:pPr>
              <a:buFont typeface="Arial" charset="0"/>
              <a:buNone/>
              <a:defRPr/>
            </a:pPr>
            <a:r>
              <a:rPr lang="ru-RU" sz="1600" dirty="0"/>
              <a:t>ПРИМЕР</a:t>
            </a:r>
            <a:r>
              <a:rPr lang="ru-RU" sz="2200" dirty="0"/>
              <a:t>:  </a:t>
            </a:r>
            <a:r>
              <a:rPr lang="ru-RU" sz="2200" b="1" dirty="0"/>
              <a:t>То</a:t>
            </a:r>
            <a:r>
              <a:rPr lang="ru-RU" sz="2200" dirty="0"/>
              <a:t> солнце тусклое блестит, </a:t>
            </a:r>
            <a:r>
              <a:rPr lang="ru-RU" sz="2200" b="1" dirty="0"/>
              <a:t>то</a:t>
            </a:r>
            <a:r>
              <a:rPr lang="ru-RU" sz="2200" dirty="0"/>
              <a:t> туча черная висит.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71472" y="1000108"/>
            <a:ext cx="7786742" cy="11430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3"/>
                </a:solidFill>
              </a:rPr>
              <a:t>Такое сложное предложение, предикативные части которого связаны между собой интонацией и сочинительными союзами: соединительными, противительными, разделительными.</a:t>
            </a:r>
          </a:p>
        </p:txBody>
      </p:sp>
      <p:cxnSp>
        <p:nvCxnSpPr>
          <p:cNvPr id="24" name="Соединительная линия уступом 23"/>
          <p:cNvCxnSpPr>
            <a:stCxn id="0" idx="2"/>
            <a:endCxn id="6" idx="0"/>
          </p:cNvCxnSpPr>
          <p:nvPr/>
        </p:nvCxnSpPr>
        <p:spPr>
          <a:xfrm rot="5400000">
            <a:off x="2714625" y="822325"/>
            <a:ext cx="428625" cy="30702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>
            <a:stCxn id="0" idx="2"/>
            <a:endCxn id="5" idx="0"/>
          </p:cNvCxnSpPr>
          <p:nvPr/>
        </p:nvCxnSpPr>
        <p:spPr>
          <a:xfrm rot="5400000">
            <a:off x="4249737" y="2357438"/>
            <a:ext cx="428625" cy="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>
            <a:stCxn id="0" idx="2"/>
            <a:endCxn id="7" idx="0"/>
          </p:cNvCxnSpPr>
          <p:nvPr/>
        </p:nvCxnSpPr>
        <p:spPr>
          <a:xfrm rot="16200000" flipH="1">
            <a:off x="5893594" y="713581"/>
            <a:ext cx="428625" cy="328771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Соединительная линия уступом 51"/>
          <p:cNvCxnSpPr>
            <a:stCxn id="0" idx="2"/>
            <a:endCxn id="0" idx="0"/>
          </p:cNvCxnSpPr>
          <p:nvPr/>
        </p:nvCxnSpPr>
        <p:spPr>
          <a:xfrm rot="5400000">
            <a:off x="4322763" y="857250"/>
            <a:ext cx="284162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2238"/>
            <a:ext cx="8286808" cy="1142984"/>
          </a:xfrm>
        </p:spPr>
        <p:txBody>
          <a:bodyPr rtlCol="0">
            <a:noAutofit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          </a:t>
            </a:r>
            <a:r>
              <a:rPr lang="ru-RU" sz="32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Знаки препинания в ССП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0" y="1214438"/>
            <a:ext cx="9144000" cy="564356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200" b="1" smtClean="0"/>
              <a:t>Между частями ССП обычно ставится запятая, реже – тире</a:t>
            </a:r>
            <a:r>
              <a:rPr lang="ru-RU" sz="2200" b="1" smtClean="0">
                <a:latin typeface="Arial" pitchFamily="34" charset="0"/>
              </a:rPr>
              <a:t> </a:t>
            </a:r>
            <a:r>
              <a:rPr lang="ru-RU" sz="1600" smtClean="0">
                <a:latin typeface="Arial" pitchFamily="34" charset="0"/>
              </a:rPr>
              <a:t>(если во второй части содержится неожиданное присоединение или резкое противопоставление)</a:t>
            </a:r>
            <a:r>
              <a:rPr lang="ru-RU" sz="1600" smtClean="0"/>
              <a:t>.</a:t>
            </a:r>
          </a:p>
          <a:p>
            <a:pPr eaLnBrk="1" hangingPunct="1">
              <a:lnSpc>
                <a:spcPct val="90000"/>
              </a:lnSpc>
              <a:buFont typeface="Century Gothic" pitchFamily="34" charset="0"/>
              <a:buAutoNum type="arabicParenR"/>
            </a:pPr>
            <a:r>
              <a:rPr lang="ru-RU" sz="2200" smtClean="0"/>
              <a:t>Изредка слышались чьи то шаги, или вдруг кто-то стучал в окно.</a:t>
            </a:r>
          </a:p>
          <a:p>
            <a:pPr eaLnBrk="1" hangingPunct="1">
              <a:lnSpc>
                <a:spcPct val="90000"/>
              </a:lnSpc>
              <a:buFont typeface="Century Gothic" pitchFamily="34" charset="0"/>
              <a:buAutoNum type="arabicParenR"/>
            </a:pPr>
            <a:r>
              <a:rPr lang="ru-RU" sz="2200" smtClean="0"/>
              <a:t>Я спешу туда ж – а там уж весь город.</a:t>
            </a:r>
            <a:r>
              <a:rPr lang="ru-RU" sz="2200" smtClean="0">
                <a:latin typeface="Arial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sz="2200" b="1" smtClean="0"/>
              <a:t>Между частями ССП запятая</a:t>
            </a:r>
            <a:r>
              <a:rPr lang="ru-RU" sz="2200" b="1" smtClean="0">
                <a:latin typeface="Arial" pitchFamily="34" charset="0"/>
              </a:rPr>
              <a:t> не ставится</a:t>
            </a:r>
            <a:r>
              <a:rPr lang="ru-RU" sz="2200" b="1" smtClean="0"/>
              <a:t>, если</a:t>
            </a:r>
          </a:p>
          <a:p>
            <a:pPr eaLnBrk="1" hangingPunct="1">
              <a:lnSpc>
                <a:spcPct val="90000"/>
              </a:lnSpc>
              <a:buFont typeface="Calibri" pitchFamily="34" charset="0"/>
              <a:buChar char="–"/>
            </a:pPr>
            <a:r>
              <a:rPr lang="ru-RU" sz="2200" smtClean="0"/>
              <a:t>Есть общий для обеих частей ССП второстепенный член: В сенях пахло свежими яблоками и висели волчьи и лисьи шкуры.</a:t>
            </a:r>
          </a:p>
          <a:p>
            <a:pPr eaLnBrk="1" hangingPunct="1">
              <a:lnSpc>
                <a:spcPct val="90000"/>
              </a:lnSpc>
              <a:buFont typeface="Calibri" pitchFamily="34" charset="0"/>
              <a:buChar char="–"/>
            </a:pPr>
            <a:r>
              <a:rPr lang="ru-RU" sz="2200" smtClean="0"/>
              <a:t>Есть общее придаточное предложение: Уже совсем рассвело и народ стал подниматься, когда я вернулся в свою комнату.</a:t>
            </a:r>
          </a:p>
          <a:p>
            <a:pPr eaLnBrk="1" hangingPunct="1">
              <a:lnSpc>
                <a:spcPct val="90000"/>
              </a:lnSpc>
              <a:buFont typeface="Calibri" pitchFamily="34" charset="0"/>
              <a:buChar char="–"/>
            </a:pPr>
            <a:r>
              <a:rPr lang="ru-RU" sz="2200" smtClean="0"/>
              <a:t>Части ССП выражены назывными предложениями, являются вопросительными или восклицательными: Побег из плена и возвращение домой. Какой теплый вечер и какой чистый воздух!</a:t>
            </a:r>
          </a:p>
          <a:p>
            <a:pPr eaLnBrk="1" hangingPunct="1">
              <a:lnSpc>
                <a:spcPct val="90000"/>
              </a:lnSpc>
              <a:buFont typeface="Calibri" pitchFamily="34" charset="0"/>
              <a:buChar char="–"/>
            </a:pPr>
            <a:endParaRPr lang="ru-RU" sz="2200" smtClean="0"/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ru-RU" sz="220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процесс 9"/>
          <p:cNvSpPr/>
          <p:nvPr/>
        </p:nvSpPr>
        <p:spPr>
          <a:xfrm>
            <a:off x="3286125" y="142875"/>
            <a:ext cx="2500313" cy="1071563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СПП</a:t>
            </a: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0" y="4357688"/>
            <a:ext cx="2857500" cy="1071562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изъяснительные</a:t>
            </a: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3143240" y="4357688"/>
            <a:ext cx="2786073" cy="1071562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определительные</a:t>
            </a: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6215063" y="4357688"/>
            <a:ext cx="2928937" cy="1071562"/>
          </a:xfrm>
          <a:prstGeom prst="flowChartProces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обстоятельственные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00188" y="1714488"/>
            <a:ext cx="6072208" cy="15001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400">
                <a:solidFill>
                  <a:srgbClr val="000000"/>
                </a:solidFill>
              </a:rPr>
              <a:t>Сложное предложение, части которого соединены при помощи подчинительных союзов или союзных слов</a:t>
            </a:r>
            <a:r>
              <a:rPr lang="ru-RU" sz="2400">
                <a:solidFill>
                  <a:srgbClr val="000000"/>
                </a:solidFill>
                <a:latin typeface="Arial" pitchFamily="34" charset="0"/>
              </a:rPr>
              <a:t> и интонации</a:t>
            </a:r>
            <a:r>
              <a:rPr lang="ru-RU" sz="2400">
                <a:solidFill>
                  <a:srgbClr val="000000"/>
                </a:solidFill>
              </a:rPr>
              <a:t>.</a:t>
            </a:r>
          </a:p>
        </p:txBody>
      </p:sp>
      <p:cxnSp>
        <p:nvCxnSpPr>
          <p:cNvPr id="15" name="Соединительная линия уступом 14"/>
          <p:cNvCxnSpPr>
            <a:stCxn id="10" idx="2"/>
            <a:endCxn id="0" idx="0"/>
          </p:cNvCxnSpPr>
          <p:nvPr/>
        </p:nvCxnSpPr>
        <p:spPr>
          <a:xfrm rot="16200000" flipH="1">
            <a:off x="4287044" y="1464469"/>
            <a:ext cx="500062" cy="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>
            <a:stCxn id="0" idx="2"/>
            <a:endCxn id="0" idx="0"/>
          </p:cNvCxnSpPr>
          <p:nvPr/>
        </p:nvCxnSpPr>
        <p:spPr>
          <a:xfrm rot="5400000">
            <a:off x="2411413" y="2232025"/>
            <a:ext cx="1143000" cy="31083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>
            <a:stCxn id="0" idx="2"/>
            <a:endCxn id="0" idx="0"/>
          </p:cNvCxnSpPr>
          <p:nvPr/>
        </p:nvCxnSpPr>
        <p:spPr>
          <a:xfrm rot="16200000" flipH="1">
            <a:off x="3983038" y="3768725"/>
            <a:ext cx="1143000" cy="3492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>
            <a:stCxn id="0" idx="2"/>
            <a:endCxn id="0" idx="0"/>
          </p:cNvCxnSpPr>
          <p:nvPr/>
        </p:nvCxnSpPr>
        <p:spPr>
          <a:xfrm rot="16200000" flipH="1">
            <a:off x="5537200" y="2214563"/>
            <a:ext cx="1143000" cy="314325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43000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СПП с придаточными изъяснительными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357313"/>
          <a:ext cx="8786873" cy="49987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295070"/>
                <a:gridCol w="2637936"/>
                <a:gridCol w="2853867"/>
              </a:tblGrid>
              <a:tr h="114300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Союзы, союзные</a:t>
                      </a:r>
                    </a:p>
                    <a:p>
                      <a:r>
                        <a:rPr lang="ru-RU" sz="2800" dirty="0" smtClean="0"/>
                        <a:t>слова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вопросы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примеры</a:t>
                      </a:r>
                      <a:endParaRPr lang="ru-RU" sz="2800" dirty="0"/>
                    </a:p>
                  </a:txBody>
                  <a:tcPr/>
                </a:tc>
              </a:tr>
              <a:tr h="3523448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Что, как, будто, чтобы,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/>
                        <a:t>ли, кто, что, чей, как,</a:t>
                      </a:r>
                      <a:r>
                        <a:rPr lang="ru-RU" sz="2200" baseline="0" dirty="0" smtClean="0"/>
                        <a:t> о</a:t>
                      </a:r>
                      <a:r>
                        <a:rPr lang="ru-RU" sz="2200" dirty="0" smtClean="0"/>
                        <a:t>тчего, зачем, почему,</a:t>
                      </a:r>
                    </a:p>
                    <a:p>
                      <a:r>
                        <a:rPr lang="ru-RU" sz="2200" dirty="0" smtClean="0"/>
                        <a:t>где, когда, куда, сколько</a:t>
                      </a:r>
                    </a:p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Вопросы </a:t>
                      </a:r>
                    </a:p>
                    <a:p>
                      <a:r>
                        <a:rPr lang="ru-RU" sz="2400" dirty="0" smtClean="0"/>
                        <a:t>падежей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Мне показалось, </a:t>
                      </a:r>
                      <a:r>
                        <a:rPr lang="ru-RU" sz="2400" b="1" dirty="0" smtClean="0"/>
                        <a:t>что</a:t>
                      </a:r>
                      <a:r>
                        <a:rPr lang="ru-RU" sz="2400" dirty="0" smtClean="0"/>
                        <a:t> невдалеке хрустнула ветка.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7972452" cy="946928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СПП с придаточными определительными</a:t>
            </a:r>
          </a:p>
        </p:txBody>
      </p:sp>
      <p:graphicFrame>
        <p:nvGraphicFramePr>
          <p:cNvPr id="15394" name="Group 34"/>
          <p:cNvGraphicFramePr>
            <a:graphicFrameLocks noGrp="1"/>
          </p:cNvGraphicFramePr>
          <p:nvPr>
            <p:ph idx="1"/>
          </p:nvPr>
        </p:nvGraphicFramePr>
        <p:xfrm>
          <a:off x="214313" y="1428750"/>
          <a:ext cx="8643937" cy="5143500"/>
        </p:xfrm>
        <a:graphic>
          <a:graphicData uri="http://schemas.openxmlformats.org/drawingml/2006/table">
            <a:tbl>
              <a:tblPr/>
              <a:tblGrid>
                <a:gridCol w="2160587"/>
                <a:gridCol w="2162175"/>
                <a:gridCol w="2160588"/>
                <a:gridCol w="2160587"/>
              </a:tblGrid>
              <a:tr h="1206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itchFamily="34" charset="0"/>
                        </a:rPr>
                        <a:t>Вид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4B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itchFamily="34" charset="0"/>
                        </a:rPr>
                        <a:t>вопросы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4B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itchFamily="34" charset="0"/>
                        </a:rPr>
                        <a:t>союзные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itchFamily="34" charset="0"/>
                        </a:rPr>
                        <a:t>слова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4B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itchFamily="34" charset="0"/>
                        </a:rPr>
                        <a:t>примеры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74B78"/>
                    </a:solidFill>
                  </a:tcPr>
                </a:tc>
              </a:tr>
              <a:tr h="393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Местоименно-определительные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С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обственно - определительные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  </a:t>
                      </a:r>
                      <a:r>
                        <a:rPr kumimoji="0" lang="ru-RU" sz="7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К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акой?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Чей?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Который?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Который, Какой, чей,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Что, где, куда,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Когда, откуда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Кто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ищет,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тот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всегда найдет.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Группа туристов вышла на поляну,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где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в изобилии росла земляника.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0D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857250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СПП </a:t>
            </a:r>
            <a:r>
              <a:rPr lang="ru-RU" sz="31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с придаточными обстоятельственными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857250"/>
          <a:ext cx="9144001" cy="5984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14"/>
                <a:gridCol w="2071702"/>
                <a:gridCol w="2214578"/>
                <a:gridCol w="3643307"/>
              </a:tblGrid>
              <a:tr h="42861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Вид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Вопросы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Союзы и союзные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слова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Примеры</a:t>
                      </a:r>
                      <a:endParaRPr lang="ru-RU" sz="1400" dirty="0"/>
                    </a:p>
                  </a:txBody>
                  <a:tcPr/>
                </a:tc>
              </a:tr>
              <a:tr h="5341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Места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Где? куда? Откуда?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Где, куда, откуда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Никогда не следует возвращаться </a:t>
                      </a:r>
                      <a:r>
                        <a:rPr lang="ru-RU" sz="1400" b="0" dirty="0" smtClean="0"/>
                        <a:t>туда,</a:t>
                      </a:r>
                      <a:r>
                        <a:rPr lang="ru-RU" sz="1400" b="1" dirty="0" smtClean="0"/>
                        <a:t> где </a:t>
                      </a:r>
                      <a:r>
                        <a:rPr lang="ru-RU" sz="1400" dirty="0" smtClean="0"/>
                        <a:t>был счастлив.</a:t>
                      </a:r>
                      <a:endParaRPr lang="ru-RU" sz="1400" dirty="0"/>
                    </a:p>
                  </a:txBody>
                  <a:tcPr/>
                </a:tc>
              </a:tr>
              <a:tr h="75402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Времени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Когда? Как долго? С каких пор? До каких пор?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Когда, едва, как только, прежде чем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В то время как </a:t>
                      </a:r>
                      <a:r>
                        <a:rPr lang="ru-RU" sz="1400" dirty="0" smtClean="0"/>
                        <a:t>она выходила</a:t>
                      </a:r>
                      <a:r>
                        <a:rPr lang="ru-RU" sz="1400" baseline="0" dirty="0" smtClean="0"/>
                        <a:t> из гостиной , в передней послышался звонок.</a:t>
                      </a:r>
                      <a:endParaRPr lang="ru-RU" sz="1400" dirty="0"/>
                    </a:p>
                  </a:txBody>
                  <a:tcPr/>
                </a:tc>
              </a:tr>
              <a:tr h="5341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Причины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Почему? Отчего? По какой причине?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Потому что, так как, ибо,</a:t>
                      </a:r>
                      <a:r>
                        <a:rPr lang="ru-RU" sz="1400" baseline="0" dirty="0" smtClean="0"/>
                        <a:t> из – за того что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Всякий труд важен,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="1" baseline="0" dirty="0" smtClean="0"/>
                        <a:t>ибо </a:t>
                      </a:r>
                      <a:r>
                        <a:rPr lang="ru-RU" sz="1400" baseline="0" dirty="0" smtClean="0"/>
                        <a:t>облагораживает человека</a:t>
                      </a:r>
                      <a:endParaRPr lang="ru-RU" sz="1400" dirty="0"/>
                    </a:p>
                  </a:txBody>
                  <a:tcPr/>
                </a:tc>
              </a:tr>
              <a:tr h="5341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Следствия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Что</a:t>
                      </a:r>
                      <a:r>
                        <a:rPr lang="ru-RU" sz="1400" baseline="0" dirty="0" smtClean="0"/>
                        <a:t> из этого следует?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Так что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Погода была холодная</a:t>
                      </a:r>
                      <a:r>
                        <a:rPr lang="ru-RU" sz="1400" baseline="0" dirty="0" smtClean="0"/>
                        <a:t>, ветреная, </a:t>
                      </a:r>
                      <a:r>
                        <a:rPr lang="ru-RU" sz="1400" b="1" baseline="0" dirty="0" smtClean="0"/>
                        <a:t>так что </a:t>
                      </a:r>
                      <a:r>
                        <a:rPr lang="ru-RU" sz="1400" baseline="0" dirty="0" smtClean="0"/>
                        <a:t>сугробы намело выше окон.</a:t>
                      </a:r>
                      <a:endParaRPr lang="ru-RU" sz="1400" dirty="0"/>
                    </a:p>
                  </a:txBody>
                  <a:tcPr/>
                </a:tc>
              </a:tr>
              <a:tr h="75402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Образа действия</a:t>
                      </a:r>
                      <a:r>
                        <a:rPr lang="ru-RU" sz="1400" baseline="0" dirty="0" smtClean="0"/>
                        <a:t> и степени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Как? Каким образом? В какой степени?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Как, насколько, поскольку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Дядюшка пел так, </a:t>
                      </a:r>
                      <a:r>
                        <a:rPr lang="ru-RU" sz="1400" b="1" dirty="0" smtClean="0"/>
                        <a:t>как</a:t>
                      </a:r>
                      <a:r>
                        <a:rPr lang="ru-RU" sz="1400" dirty="0" smtClean="0"/>
                        <a:t> поет простой народ.</a:t>
                      </a:r>
                      <a:endParaRPr lang="ru-RU" sz="1400" dirty="0"/>
                    </a:p>
                  </a:txBody>
                  <a:tcPr/>
                </a:tc>
              </a:tr>
              <a:tr h="5341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Сравнения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Как?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Как, словно, будто,</a:t>
                      </a:r>
                      <a:r>
                        <a:rPr lang="ru-RU" sz="1400" baseline="0" dirty="0" smtClean="0"/>
                        <a:t> чем - тем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Чем проще слово,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="1" baseline="0" dirty="0" smtClean="0"/>
                        <a:t>тем</a:t>
                      </a:r>
                      <a:r>
                        <a:rPr lang="ru-RU" sz="1400" baseline="0" dirty="0" smtClean="0"/>
                        <a:t> более оно почетно.</a:t>
                      </a:r>
                      <a:endParaRPr lang="ru-RU" sz="1400" dirty="0"/>
                    </a:p>
                  </a:txBody>
                  <a:tcPr/>
                </a:tc>
              </a:tr>
              <a:tr h="5341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Цели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Зачем? Для чего? С какой целью?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Чтобы, для того чтобы…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Всякое дело надо любить,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="1" baseline="0" dirty="0" smtClean="0"/>
                        <a:t>чтобы </a:t>
                      </a:r>
                      <a:r>
                        <a:rPr lang="ru-RU" sz="1400" baseline="0" dirty="0" smtClean="0"/>
                        <a:t>хорошо его делать.</a:t>
                      </a:r>
                      <a:endParaRPr lang="ru-RU" sz="1400" dirty="0"/>
                    </a:p>
                  </a:txBody>
                  <a:tcPr/>
                </a:tc>
              </a:tr>
              <a:tr h="5341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Условия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 каком</a:t>
                      </a:r>
                      <a:r>
                        <a:rPr lang="ru-RU" sz="1400" baseline="0" dirty="0" smtClean="0"/>
                        <a:t> условии?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Если, коли, раз, когда ( = если)…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Если</a:t>
                      </a:r>
                      <a:r>
                        <a:rPr lang="ru-RU" sz="1400" dirty="0" smtClean="0"/>
                        <a:t> солнце не потушат,</a:t>
                      </a:r>
                      <a:r>
                        <a:rPr lang="ru-RU" sz="1400" baseline="0" dirty="0" smtClean="0"/>
                        <a:t> будут зайчики всегда.</a:t>
                      </a:r>
                      <a:endParaRPr lang="ru-RU" sz="1400" dirty="0"/>
                    </a:p>
                  </a:txBody>
                  <a:tcPr/>
                </a:tc>
              </a:tr>
              <a:tr h="75402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Уступки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Несмотря на что? Вопреки чему?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Хотя, несмотря на то что, пускай,</a:t>
                      </a:r>
                      <a:r>
                        <a:rPr lang="ru-RU" sz="1400" baseline="0" dirty="0" smtClean="0"/>
                        <a:t> пусть, что ни, как ни…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Пускай</a:t>
                      </a:r>
                      <a:r>
                        <a:rPr lang="ru-RU" sz="1400" dirty="0" smtClean="0"/>
                        <a:t> еще не высохли чернила, словам уже бессмертие дано.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495</TotalTime>
  <Words>1593</Words>
  <Application>Microsoft Office PowerPoint</Application>
  <PresentationFormat>Экран (4:3)</PresentationFormat>
  <Paragraphs>303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Сложные предложения</vt:lpstr>
      <vt:lpstr>Сложное предложение (СП)</vt:lpstr>
      <vt:lpstr>Слайд 3</vt:lpstr>
      <vt:lpstr>Слайд 4</vt:lpstr>
      <vt:lpstr>           Знаки препинания в ССП</vt:lpstr>
      <vt:lpstr>Слайд 6</vt:lpstr>
      <vt:lpstr>СПП с придаточными изъяснительными</vt:lpstr>
      <vt:lpstr>СПП с придаточными определительными</vt:lpstr>
      <vt:lpstr>СПП с придаточными обстоятельственными</vt:lpstr>
      <vt:lpstr>Бессоюзные сложные предложения (БСП) и знаки препинания в них</vt:lpstr>
      <vt:lpstr>Проверь свои знания!</vt:lpstr>
      <vt:lpstr>Слайд 12</vt:lpstr>
      <vt:lpstr>Слайд 13</vt:lpstr>
      <vt:lpstr>Слайд 14</vt:lpstr>
      <vt:lpstr>Слайд 15</vt:lpstr>
      <vt:lpstr>Слайд 16</vt:lpstr>
      <vt:lpstr>А теперь ответы…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Сложные предложения</dc:title>
  <dc:creator>Admin</dc:creator>
  <cp:lastModifiedBy>Kirgu</cp:lastModifiedBy>
  <cp:revision>56</cp:revision>
  <dcterms:created xsi:type="dcterms:W3CDTF">2010-01-11T13:23:24Z</dcterms:created>
  <dcterms:modified xsi:type="dcterms:W3CDTF">2023-02-19T09:05:32Z</dcterms:modified>
</cp:coreProperties>
</file>