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91" r:id="rId3"/>
    <p:sldId id="257" r:id="rId4"/>
    <p:sldId id="264" r:id="rId5"/>
    <p:sldId id="265" r:id="rId6"/>
    <p:sldId id="267" r:id="rId7"/>
    <p:sldId id="268" r:id="rId8"/>
    <p:sldId id="269" r:id="rId9"/>
    <p:sldId id="270" r:id="rId10"/>
    <p:sldId id="272" r:id="rId11"/>
    <p:sldId id="273" r:id="rId12"/>
    <p:sldId id="274" r:id="rId13"/>
    <p:sldId id="275" r:id="rId14"/>
    <p:sldId id="276" r:id="rId15"/>
    <p:sldId id="277" r:id="rId16"/>
    <p:sldId id="289" r:id="rId17"/>
    <p:sldId id="290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>
        <p:scale>
          <a:sx n="90" d="100"/>
          <a:sy n="90" d="100"/>
        </p:scale>
        <p:origin x="-1410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17.05.2017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17.05.2017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17.05.2017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17.05.2017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17.05.2017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17.05.2017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17.05.2017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17.05.2017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17.05.2017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17.05.2017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17.05.2017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99084" y="1175878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МКОУ  «</a:t>
            </a:r>
            <a:r>
              <a:rPr lang="ru-RU" dirty="0" err="1" smtClean="0">
                <a:solidFill>
                  <a:schemeClr val="accent1"/>
                </a:solidFill>
              </a:rPr>
              <a:t>Каякентская</a:t>
            </a:r>
            <a:r>
              <a:rPr lang="ru-RU" dirty="0" smtClean="0">
                <a:solidFill>
                  <a:schemeClr val="accent1"/>
                </a:solidFill>
              </a:rPr>
              <a:t>  средняя общеобразовательная  </a:t>
            </a:r>
            <a:r>
              <a:rPr lang="ru-RU" dirty="0">
                <a:solidFill>
                  <a:schemeClr val="accent1"/>
                </a:solidFill>
              </a:rPr>
              <a:t>школа </a:t>
            </a:r>
            <a:r>
              <a:rPr lang="ru-RU" dirty="0" smtClean="0">
                <a:solidFill>
                  <a:schemeClr val="accent1"/>
                </a:solidFill>
              </a:rPr>
              <a:t>№3»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71602" y="1556792"/>
            <a:ext cx="600081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ВИЗИТНАЯ КАРТОЧКА</a:t>
            </a:r>
          </a:p>
          <a:p>
            <a:pPr algn="ctr"/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СОЦИАЛЬНОГО ПЕДАГОГА</a:t>
            </a:r>
          </a:p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Камаловой </a:t>
            </a:r>
            <a:r>
              <a:rPr lang="ru-RU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Минажат</a:t>
            </a:r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ru-RU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Керимовны</a:t>
            </a:r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98576" y="5013176"/>
            <a:ext cx="5913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Адрес </a:t>
            </a:r>
            <a:r>
              <a:rPr lang="ru-RU" b="1" i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школы:Каякентский</a:t>
            </a:r>
            <a:r>
              <a:rPr lang="ru-RU" b="1" i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район, </a:t>
            </a:r>
          </a:p>
          <a:p>
            <a:pPr algn="ctr"/>
            <a:r>
              <a:rPr lang="ru-RU" b="1" i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b="1" i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Каякент</a:t>
            </a:r>
            <a:r>
              <a:rPr lang="ru-RU" b="1" i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ул.</a:t>
            </a:r>
            <a:r>
              <a:rPr lang="ru-RU" b="1" i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b="1" i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ихсаидова</a:t>
            </a:r>
            <a:r>
              <a:rPr lang="ru-RU" b="1" i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65 </a:t>
            </a:r>
            <a:r>
              <a:rPr lang="ru-RU" dirty="0" smtClean="0">
                <a:solidFill>
                  <a:schemeClr val="accent4"/>
                </a:solidFill>
              </a:rPr>
              <a:t>а</a:t>
            </a:r>
            <a:endParaRPr lang="ru-RU" dirty="0">
              <a:solidFill>
                <a:schemeClr val="accent4"/>
              </a:solidFill>
            </a:endParaRPr>
          </a:p>
        </p:txBody>
      </p:sp>
      <p:pic>
        <p:nvPicPr>
          <p:cNvPr id="2" name="salt-velvet-gloss-вдохновляющий-трек-для-презентаци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507560" y="450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2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:dissolve/>
      </p:transition>
    </mc:Choice>
    <mc:Fallback xmlns=""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80920" cy="5616624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Курсы  повышения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квалификации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Skola3\Desktop\20171218_134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929056" y="2786059"/>
            <a:ext cx="4357719" cy="2786083"/>
          </a:xfrm>
          <a:prstGeom prst="rect">
            <a:avLst/>
          </a:prstGeom>
          <a:noFill/>
        </p:spPr>
      </p:pic>
      <p:pic>
        <p:nvPicPr>
          <p:cNvPr id="2051" name="Picture 3" descr="C:\Users\Skola3\Desktop\20171218_134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78629" y="2750339"/>
            <a:ext cx="4357718" cy="2857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7694571"/>
      </p:ext>
    </p:extLst>
  </p:cSld>
  <p:clrMapOvr>
    <a:masterClrMapping/>
  </p:clrMapOvr>
  <p:transition spd="slow" advClick="0" advTm="10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5962674"/>
          </a:xfrm>
        </p:spPr>
        <p:txBody>
          <a:bodyPr/>
          <a:lstStyle/>
          <a:p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4000" b="1" dirty="0" smtClean="0">
                <a:solidFill>
                  <a:schemeClr val="accent4"/>
                </a:solidFill>
              </a:rPr>
              <a:t>В воспитательной работе считаю главным:</a:t>
            </a:r>
            <a:r>
              <a:rPr lang="ru-RU" b="1" dirty="0" smtClean="0">
                <a:solidFill>
                  <a:schemeClr val="accent4"/>
                </a:solidFill>
              </a:rPr>
              <a:t/>
            </a:r>
            <a:br>
              <a:rPr lang="ru-RU" b="1" dirty="0" smtClean="0">
                <a:solidFill>
                  <a:schemeClr val="accent4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понимание ребенка</a:t>
            </a:r>
            <a:b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проникновение в его внутренний мир)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признание ребенка</a:t>
            </a:r>
            <a:b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(право быть самим собой)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принятие ребенка</a:t>
            </a:r>
            <a:b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(положительное к нему отношение)</a:t>
            </a:r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380833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928670"/>
            <a:ext cx="8136904" cy="4011358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70C0"/>
                </a:solidFill>
              </a:rPr>
              <a:t>Мероприятия,</a:t>
            </a:r>
            <a:br>
              <a:rPr lang="ru-RU" sz="5400" b="1" dirty="0" smtClean="0">
                <a:solidFill>
                  <a:srgbClr val="0070C0"/>
                </a:solidFill>
              </a:rPr>
            </a:br>
            <a:r>
              <a:rPr lang="ru-RU" sz="5400" b="1" dirty="0" smtClean="0">
                <a:solidFill>
                  <a:srgbClr val="0070C0"/>
                </a:solidFill>
              </a:rPr>
              <a:t>проводимые в школе.</a:t>
            </a:r>
            <a:endParaRPr lang="ru-RU" sz="54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D:\Новая папка (2)\20161001_133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928934"/>
            <a:ext cx="6572296" cy="30003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1802787"/>
      </p:ext>
    </p:extLst>
  </p:cSld>
  <p:clrMapOvr>
    <a:masterClrMapping/>
  </p:clrMapOvr>
  <p:transition spd="slow" advClick="0" advTm="10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графии\20171018_1409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588" y="332656"/>
            <a:ext cx="8424936" cy="5886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608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1000">
        <p:circle/>
      </p:transition>
    </mc:Choice>
    <mc:Fallback xmlns="">
      <p:transition spd="slow" advClick="0" advTm="1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графии\20171026_131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8280920" cy="62106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07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:dissolve/>
      </p:transition>
    </mc:Choice>
    <mc:Fallback xmlns="">
      <p:transition spd="slow" advClick="0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 папка (2)\20161018_1245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7786742" cy="5643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1551404"/>
      </p:ext>
    </p:extLst>
  </p:cSld>
  <p:clrMapOvr>
    <a:masterClrMapping/>
  </p:clrMapOvr>
  <p:transition spd="slow" advClick="0" advTm="10000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графии\20171020_105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992888" cy="599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392071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тографии\20171020_1055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4748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75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1000">
        <p:circle/>
      </p:transition>
    </mc:Choice>
    <mc:Fallback xmlns="">
      <p:transition spd="slow" advClick="0" advTm="1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717032"/>
            <a:ext cx="8291264" cy="2016224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Кем  мы станем неизвестно-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наши цели далеки,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Мы дружны, как ноты в песне,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Вот </a:t>
            </a:r>
            <a:r>
              <a:rPr lang="ru-RU" b="1" dirty="0" smtClean="0">
                <a:solidFill>
                  <a:schemeClr val="accent4"/>
                </a:solidFill>
              </a:rPr>
              <a:t>мои ученики.</a:t>
            </a:r>
            <a:endParaRPr lang="ru-RU" b="1" dirty="0">
              <a:solidFill>
                <a:schemeClr val="accent4"/>
              </a:solidFill>
            </a:endParaRPr>
          </a:p>
        </p:txBody>
      </p:sp>
      <p:pic>
        <p:nvPicPr>
          <p:cNvPr id="1026" name="Picture 2" descr="F:\фотографии\20171018_1142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6672"/>
            <a:ext cx="5760640" cy="340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596182"/>
      </p:ext>
    </p:extLst>
  </p:cSld>
  <p:clrMapOvr>
    <a:masterClrMapping/>
  </p:clrMapOvr>
  <p:transition spd="slow" advClick="0" advTm="1100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617" y="62068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4"/>
                </a:solidFill>
              </a:rPr>
              <a:t>Моя жизненная опора</a:t>
            </a:r>
            <a:endParaRPr lang="ru-RU" b="1" dirty="0">
              <a:solidFill>
                <a:schemeClr val="accent4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3612" y="1268760"/>
            <a:ext cx="770485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У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меня мой собственный дом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где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 и живу с мужем и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мирное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небо над головой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Моя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жизненная опора моя семья. </a:t>
            </a:r>
          </a:p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Я благодарно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судьбе, за то, что у меня 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замечательные, добрые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внимательные дети.</a:t>
            </a:r>
          </a:p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Больше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всего меня радуют внуки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меня их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четыре. Источником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вдохновения для меня в первую очередь является семья,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работа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а так же природа, которая окружает мое село </a:t>
            </a:r>
            <a:r>
              <a:rPr lang="ru-RU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Каякент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в котором я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проживаю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уже на протяжении 50 лет</a:t>
            </a:r>
          </a:p>
        </p:txBody>
      </p:sp>
    </p:spTree>
    <p:extLst>
      <p:ext uri="{BB962C8B-B14F-4D97-AF65-F5344CB8AC3E}">
        <p14:creationId xmlns:p14="http://schemas.microsoft.com/office/powerpoint/2010/main" val="358692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Фото с телефона\Новая папка (3)\IMG-20170525-WA0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71481"/>
            <a:ext cx="8072494" cy="55007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234" y="342900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Я благодарна судьбе, за то,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что у меня замечательные,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добрые и внимательные дети.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6580112"/>
            <a:ext cx="8707044" cy="972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7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1000">
        <p:dissolve/>
      </p:transition>
    </mc:Choice>
    <mc:Fallback xmlns="">
      <p:transition spd="slow" advClick="0" advTm="11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160" y="950898"/>
            <a:ext cx="7124967" cy="571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Больше всего меня радуют мои внуки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89258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графии\IMG-20171014-WA0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65" y="764704"/>
            <a:ext cx="407667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330824" cy="5818658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4"/>
                </a:solidFill>
              </a:rPr>
              <a:t/>
            </a:r>
            <a:br>
              <a:rPr lang="ru-RU" sz="3200" b="1" dirty="0" smtClean="0">
                <a:solidFill>
                  <a:schemeClr val="accent4"/>
                </a:solidFill>
              </a:rPr>
            </a:br>
            <a:r>
              <a:rPr lang="ru-RU" sz="3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Компьютер.</a:t>
            </a:r>
            <a:br>
              <a:rPr lang="ru-RU" sz="3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Люблю создавать презентации.</a:t>
            </a:r>
            <a:br>
              <a:rPr lang="ru-RU" sz="3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Учусь работать на интерактивной доске-</a:t>
            </a:r>
            <a:br>
              <a:rPr lang="ru-RU" sz="3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мне это очень нравиться.</a:t>
            </a:r>
            <a:endParaRPr lang="ru-RU" sz="36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6498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i="1" u="sng" dirty="0" smtClean="0">
                <a:solidFill>
                  <a:srgbClr val="0070C0"/>
                </a:solidFill>
              </a:rPr>
              <a:t>Чем могу поделиться</a:t>
            </a:r>
            <a:r>
              <a:rPr lang="ru-RU" b="1" i="1" u="sng" dirty="0" smtClean="0">
                <a:solidFill>
                  <a:srgbClr val="0070C0"/>
                </a:solidFill>
              </a:rPr>
              <a:t>:</a:t>
            </a:r>
            <a:r>
              <a:rPr lang="ru-RU" b="1" u="sng" dirty="0" smtClean="0">
                <a:solidFill>
                  <a:srgbClr val="0070C0"/>
                </a:solidFill>
              </a:rPr>
              <a:t/>
            </a:r>
            <a:br>
              <a:rPr lang="ru-RU" b="1" u="sng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пытом работы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правовому воспитанию;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разработками мероприятий;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материалами по внеклассной работе.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526270"/>
      </p:ext>
    </p:extLst>
  </p:cSld>
  <p:clrMapOvr>
    <a:masterClrMapping/>
  </p:clrMapOvr>
  <p:transition spd="slow" advClick="0" advTm="11000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764704"/>
            <a:ext cx="77768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>
                <a:solidFill>
                  <a:schemeClr val="accent4"/>
                </a:solidFill>
              </a:rPr>
              <a:t>Чему хочу научиться</a:t>
            </a:r>
            <a:r>
              <a:rPr lang="ru-RU" sz="3600" u="sng" dirty="0" smtClean="0">
                <a:solidFill>
                  <a:schemeClr val="accent4"/>
                </a:solidFill>
              </a:rPr>
              <a:t>:</a:t>
            </a:r>
          </a:p>
          <a:p>
            <a:pPr algn="ctr"/>
            <a:endParaRPr lang="ru-RU" sz="2800" i="1" u="sng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Глубже изучать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методику научно-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исследовательской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деятельности учащихся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Повысить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ИКТ- компетентности.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Любовь к ребенку.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Профессионализму.</a:t>
            </a:r>
            <a:endParaRPr lang="ru-RU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Взаимопониманию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между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учителями,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учениками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их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родителями.</a:t>
            </a:r>
            <a:endParaRPr lang="ru-RU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Креативности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признанию коллег.</a:t>
            </a:r>
            <a:endParaRPr lang="ru-RU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56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1000">
        <p:cut/>
      </p:transition>
    </mc:Choice>
    <mc:Fallback xmlns="">
      <p:transition advClick="0" advTm="11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4"/>
                </a:solidFill>
              </a:rPr>
              <a:t>Слагаемые моего педагогического счастья:</a:t>
            </a:r>
            <a:br>
              <a:rPr lang="ru-RU" b="1" dirty="0" smtClean="0">
                <a:solidFill>
                  <a:schemeClr val="accent4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-любовь к ребенку;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-личное счастье;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-профессионализм;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-взаимопонимание между учителем, учениками и их родителями.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90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2000">
        <p14:flash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548680"/>
            <a:ext cx="4474840" cy="868958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4"/>
                </a:solidFill>
              </a:rPr>
              <a:t>Счастлив тот</a:t>
            </a:r>
            <a:br>
              <a:rPr lang="ru-RU" sz="3600" b="1" dirty="0" smtClean="0">
                <a:solidFill>
                  <a:schemeClr val="accent4"/>
                </a:solidFill>
              </a:rPr>
            </a:br>
            <a:r>
              <a:rPr lang="ru-RU" sz="3600" b="1" dirty="0" smtClean="0">
                <a:solidFill>
                  <a:schemeClr val="accent4"/>
                </a:solidFill>
              </a:rPr>
              <a:t>педагог, который </a:t>
            </a:r>
            <a:br>
              <a:rPr lang="ru-RU" sz="3600" b="1" dirty="0" smtClean="0">
                <a:solidFill>
                  <a:schemeClr val="accent4"/>
                </a:solidFill>
              </a:rPr>
            </a:br>
            <a:r>
              <a:rPr lang="ru-RU" sz="3600" b="1" dirty="0" smtClean="0">
                <a:solidFill>
                  <a:schemeClr val="accent4"/>
                </a:solidFill>
              </a:rPr>
              <a:t>нашел путь </a:t>
            </a:r>
            <a:br>
              <a:rPr lang="ru-RU" sz="3600" b="1" dirty="0" smtClean="0">
                <a:solidFill>
                  <a:schemeClr val="accent4"/>
                </a:solidFill>
              </a:rPr>
            </a:br>
            <a:r>
              <a:rPr lang="ru-RU" sz="3600" b="1" dirty="0" smtClean="0">
                <a:solidFill>
                  <a:schemeClr val="accent4"/>
                </a:solidFill>
              </a:rPr>
              <a:t>к сердцу ребенка!</a:t>
            </a:r>
            <a:br>
              <a:rPr lang="ru-RU" sz="3600" b="1" dirty="0" smtClean="0">
                <a:solidFill>
                  <a:schemeClr val="accent4"/>
                </a:solidFill>
              </a:rPr>
            </a:br>
            <a:r>
              <a:rPr lang="ru-RU" sz="3600" b="1" dirty="0">
                <a:solidFill>
                  <a:schemeClr val="accent4"/>
                </a:solidFill>
              </a:rPr>
              <a:t/>
            </a:r>
            <a:br>
              <a:rPr lang="ru-RU" sz="3600" b="1" dirty="0">
                <a:solidFill>
                  <a:schemeClr val="accent4"/>
                </a:solidFill>
              </a:rPr>
            </a:br>
            <a:r>
              <a:rPr lang="ru-RU" sz="3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Счастлив тот </a:t>
            </a:r>
            <a:br>
              <a:rPr lang="ru-RU" sz="3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ученик,  которому</a:t>
            </a:r>
            <a:br>
              <a:rPr lang="ru-RU" sz="3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открыто сердце </a:t>
            </a:r>
            <a:br>
              <a:rPr lang="ru-RU" sz="3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педагога!</a:t>
            </a:r>
            <a:endParaRPr lang="ru-RU" sz="36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Фото с телефона\Новая папка (2)\20170516_112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4356"/>
            <a:ext cx="4232702" cy="5643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8169460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4"/>
                </a:solidFill>
              </a:rPr>
              <a:t>Признаюсь вам, не делая </a:t>
            </a:r>
            <a:br>
              <a:rPr lang="ru-RU" b="1" dirty="0" smtClean="0">
                <a:solidFill>
                  <a:schemeClr val="accent4"/>
                </a:solidFill>
              </a:rPr>
            </a:br>
            <a:r>
              <a:rPr lang="ru-RU" b="1" dirty="0" smtClean="0">
                <a:solidFill>
                  <a:schemeClr val="accent4"/>
                </a:solidFill>
              </a:rPr>
              <a:t>секрета, счастливейший </a:t>
            </a:r>
            <a:br>
              <a:rPr lang="ru-RU" b="1" dirty="0" smtClean="0">
                <a:solidFill>
                  <a:schemeClr val="accent4"/>
                </a:solidFill>
              </a:rPr>
            </a:br>
            <a:r>
              <a:rPr lang="ru-RU" b="1" dirty="0" smtClean="0">
                <a:solidFill>
                  <a:schemeClr val="accent4"/>
                </a:solidFill>
              </a:rPr>
              <a:t>педагог- это Я.</a:t>
            </a:r>
            <a:endParaRPr lang="ru-RU" b="1" dirty="0">
              <a:solidFill>
                <a:schemeClr val="accent4"/>
              </a:solidFill>
            </a:endParaRPr>
          </a:p>
        </p:txBody>
      </p:sp>
      <p:pic>
        <p:nvPicPr>
          <p:cNvPr id="2050" name="Picture 2" descr="D:\Фото с телефона\Новая папка (2)\20161018_1237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500306"/>
            <a:ext cx="6572296" cy="4214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8835104"/>
      </p:ext>
    </p:extLst>
  </p:cSld>
  <p:clrMapOvr>
    <a:masterClrMapping/>
  </p:clrMapOvr>
  <p:transition spd="slow" advClick="0" advTm="10000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спасибо за внима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00108"/>
            <a:ext cx="7620000" cy="5286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498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2000">
        <p:circle/>
      </p:transition>
    </mc:Choice>
    <mc:Fallback xmlns="">
      <p:transition spd="slow" advClick="0" advTm="1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3688" y="4365104"/>
            <a:ext cx="597666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>
              <a:solidFill>
                <a:srgbClr val="0070C0"/>
              </a:solidFill>
            </a:endParaRPr>
          </a:p>
          <a:p>
            <a:r>
              <a:rPr lang="ru-RU" sz="3200" b="1" dirty="0" smtClean="0">
                <a:solidFill>
                  <a:srgbClr val="0070C0"/>
                </a:solidFill>
              </a:rPr>
              <a:t>               </a:t>
            </a:r>
            <a:endParaRPr lang="ru-RU" b="1" dirty="0">
              <a:solidFill>
                <a:srgbClr val="0070C0"/>
              </a:solidFill>
            </a:endParaRPr>
          </a:p>
          <a:p>
            <a:pPr algn="r"/>
            <a:r>
              <a:rPr lang="ru-RU" b="1" dirty="0" smtClean="0">
                <a:solidFill>
                  <a:schemeClr val="accent2"/>
                </a:solidFill>
              </a:rPr>
              <a:t>                                   Р </a:t>
            </a:r>
            <a:r>
              <a:rPr lang="ru-RU" b="1" dirty="0">
                <a:solidFill>
                  <a:schemeClr val="accent2"/>
                </a:solidFill>
              </a:rPr>
              <a:t>.</a:t>
            </a:r>
            <a:r>
              <a:rPr lang="ru-RU" b="1" dirty="0" err="1">
                <a:solidFill>
                  <a:schemeClr val="accent2"/>
                </a:solidFill>
              </a:rPr>
              <a:t>Рожденственский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1196752"/>
            <a:ext cx="7256797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«Вы знаете, мне </a:t>
            </a:r>
            <a:r>
              <a:rPr lang="ru-RU" sz="3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по-прежнему,</a:t>
            </a:r>
          </a:p>
          <a:p>
            <a:pPr algn="ctr"/>
            <a:r>
              <a:rPr lang="ru-RU" sz="36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3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          вериться,                                                        Что </a:t>
            </a:r>
            <a:r>
              <a:rPr lang="ru-RU" sz="36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если останется жить З</a:t>
            </a:r>
            <a:r>
              <a:rPr lang="ru-RU" sz="3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емля,                                     Высшим  достоинством </a:t>
            </a:r>
          </a:p>
          <a:p>
            <a:pPr algn="ctr"/>
            <a:r>
              <a:rPr lang="ru-RU" sz="36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3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   Человечества</a:t>
            </a:r>
          </a:p>
          <a:p>
            <a:pPr algn="ctr"/>
            <a:r>
              <a:rPr lang="ru-RU" sz="3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Станут когда-нибудь учителя»</a:t>
            </a:r>
            <a:endParaRPr lang="ru-RU" sz="3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3098" y="1268760"/>
            <a:ext cx="7735644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ru-RU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Давным</a:t>
            </a:r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 </a:t>
            </a:r>
            <a:r>
              <a:rPr lang="ru-RU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давно известно </a:t>
            </a:r>
          </a:p>
          <a:p>
            <a:pPr algn="ctr"/>
            <a:r>
              <a:rPr lang="ru-RU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</a:t>
            </a:r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утверждение,</a:t>
            </a:r>
          </a:p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Что, если </a:t>
            </a:r>
            <a:r>
              <a:rPr lang="ru-RU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кто </a:t>
            </a:r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родился, то</a:t>
            </a:r>
          </a:p>
          <a:p>
            <a:pPr algn="ctr"/>
            <a:r>
              <a:rPr lang="ru-RU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</a:t>
            </a:r>
            <a:r>
              <a:rPr lang="ru-RU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всегда</a:t>
            </a:r>
          </a:p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В </a:t>
            </a:r>
            <a:r>
              <a:rPr lang="ru-RU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начале </a:t>
            </a:r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ночи </a:t>
            </a:r>
            <a:r>
              <a:rPr lang="ru-RU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день </a:t>
            </a:r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его</a:t>
            </a:r>
          </a:p>
          <a:p>
            <a:pPr algn="ctr"/>
            <a:r>
              <a:rPr lang="ru-RU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</a:t>
            </a:r>
            <a:r>
              <a:rPr lang="ru-RU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рождения</a:t>
            </a:r>
          </a:p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На </a:t>
            </a:r>
            <a:r>
              <a:rPr lang="ru-RU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небе загорается звезда.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6280455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86314" y="1000108"/>
            <a:ext cx="378621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Моя звезда загорелась 29 сентября 1966 года.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Мне посчастливилось родиться в одном из </a:t>
            </a:r>
            <a:r>
              <a:rPr lang="ru-RU" sz="2800" b="1" dirty="0" smtClean="0">
                <a:solidFill>
                  <a:srgbClr val="0070C0"/>
                </a:solidFill>
              </a:rPr>
              <a:t>красивейших мест </a:t>
            </a:r>
            <a:r>
              <a:rPr lang="ru-RU" sz="2800" b="1" dirty="0">
                <a:solidFill>
                  <a:srgbClr val="0070C0"/>
                </a:solidFill>
              </a:rPr>
              <a:t>на земле. Я родилась в </a:t>
            </a:r>
            <a:r>
              <a:rPr lang="ru-RU" sz="2800" b="1" dirty="0" err="1">
                <a:solidFill>
                  <a:srgbClr val="0070C0"/>
                </a:solidFill>
              </a:rPr>
              <a:t>Каякентском</a:t>
            </a:r>
            <a:r>
              <a:rPr lang="ru-RU" sz="2800" b="1" dirty="0">
                <a:solidFill>
                  <a:srgbClr val="0070C0"/>
                </a:solidFill>
              </a:rPr>
              <a:t> районе , в селе </a:t>
            </a:r>
            <a:r>
              <a:rPr lang="ru-RU" sz="2800" b="1" dirty="0" err="1" smtClean="0">
                <a:solidFill>
                  <a:srgbClr val="0070C0"/>
                </a:solidFill>
              </a:rPr>
              <a:t>Каякент</a:t>
            </a:r>
            <a:r>
              <a:rPr lang="ru-RU" sz="2800" b="1" dirty="0" smtClean="0">
                <a:solidFill>
                  <a:srgbClr val="0070C0"/>
                </a:solidFill>
              </a:rPr>
              <a:t>, где много красивых гор покрытых  соснами 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Skola3\Desktop\IMG-20171218-WA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4116896" cy="5500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325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7920880" cy="5256584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chemeClr val="accent4"/>
                </a:solidFill>
              </a:rPr>
              <a:t>Работаю в МКОУ </a:t>
            </a:r>
            <a:br>
              <a:rPr lang="ru-RU" b="1" dirty="0" smtClean="0">
                <a:solidFill>
                  <a:schemeClr val="accent4"/>
                </a:solidFill>
              </a:rPr>
            </a:br>
            <a:r>
              <a:rPr lang="ru-RU" b="1" dirty="0" smtClean="0">
                <a:solidFill>
                  <a:schemeClr val="accent4"/>
                </a:solidFill>
              </a:rPr>
              <a:t>«</a:t>
            </a:r>
            <a:r>
              <a:rPr lang="ru-RU" b="1" dirty="0" err="1" smtClean="0">
                <a:solidFill>
                  <a:schemeClr val="accent4"/>
                </a:solidFill>
              </a:rPr>
              <a:t>К</a:t>
            </a:r>
            <a:r>
              <a:rPr lang="ru-RU" sz="4000" b="1" dirty="0" err="1" smtClean="0">
                <a:solidFill>
                  <a:schemeClr val="accent4"/>
                </a:solidFill>
              </a:rPr>
              <a:t>аякентская</a:t>
            </a:r>
            <a:r>
              <a:rPr lang="ru-RU" b="1" dirty="0" smtClean="0">
                <a:solidFill>
                  <a:schemeClr val="accent4"/>
                </a:solidFill>
              </a:rPr>
              <a:t> </a:t>
            </a:r>
            <a:r>
              <a:rPr lang="ru-RU" sz="4000" b="1" dirty="0" smtClean="0">
                <a:solidFill>
                  <a:schemeClr val="accent4"/>
                </a:solidFill>
              </a:rPr>
              <a:t>средняя </a:t>
            </a:r>
            <a:r>
              <a:rPr lang="ru-RU" sz="3600" b="1" dirty="0" smtClean="0">
                <a:solidFill>
                  <a:schemeClr val="accent4"/>
                </a:solidFill>
              </a:rPr>
              <a:t>общеобразовательная</a:t>
            </a:r>
            <a:r>
              <a:rPr lang="ru-RU" sz="5400" b="1" dirty="0" smtClean="0">
                <a:solidFill>
                  <a:schemeClr val="accent4"/>
                </a:solidFill>
              </a:rPr>
              <a:t> </a:t>
            </a:r>
            <a:r>
              <a:rPr lang="ru-RU" sz="3600" b="1" dirty="0" smtClean="0">
                <a:solidFill>
                  <a:schemeClr val="accent4"/>
                </a:solidFill>
              </a:rPr>
              <a:t>школа №3</a:t>
            </a:r>
            <a:r>
              <a:rPr lang="ru-RU" sz="4800" b="1" dirty="0" smtClean="0">
                <a:solidFill>
                  <a:schemeClr val="accent4"/>
                </a:solidFill>
              </a:rPr>
              <a:t>»</a:t>
            </a:r>
            <a:br>
              <a:rPr lang="ru-RU" sz="4800" b="1" dirty="0" smtClean="0">
                <a:solidFill>
                  <a:schemeClr val="accent4"/>
                </a:solidFill>
              </a:rPr>
            </a:br>
            <a:r>
              <a:rPr lang="ru-RU" sz="4000" b="1" dirty="0" smtClean="0">
                <a:solidFill>
                  <a:schemeClr val="accent4"/>
                </a:solidFill>
              </a:rPr>
              <a:t>С 1 сентября 2005 года.</a:t>
            </a:r>
            <a:br>
              <a:rPr lang="ru-RU" sz="4000" b="1" dirty="0" smtClean="0">
                <a:solidFill>
                  <a:schemeClr val="accent4"/>
                </a:solidFill>
              </a:rPr>
            </a:br>
            <a:r>
              <a:rPr lang="ru-RU" sz="4000" b="1" dirty="0" smtClean="0">
                <a:solidFill>
                  <a:schemeClr val="accent4"/>
                </a:solidFill>
              </a:rPr>
              <a:t>Имею соответствие  по данной должности</a:t>
            </a:r>
            <a:r>
              <a:rPr lang="ru-RU" sz="4000" dirty="0" smtClean="0">
                <a:solidFill>
                  <a:schemeClr val="accent4"/>
                </a:solidFill>
              </a:rPr>
              <a:t>.</a:t>
            </a:r>
            <a:r>
              <a:rPr lang="ru-RU" sz="4000" dirty="0" smtClean="0">
                <a:solidFill>
                  <a:srgbClr val="0070C0"/>
                </a:solidFill>
              </a:rPr>
              <a:t> 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0963" y="908720"/>
            <a:ext cx="8487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Я – социальный педагог.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015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1124744"/>
            <a:ext cx="705678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                   </a:t>
            </a:r>
            <a:endParaRPr lang="ru-RU" b="1" dirty="0" smtClean="0"/>
          </a:p>
          <a:p>
            <a:r>
              <a:rPr lang="ru-RU" sz="2400" b="1" dirty="0" smtClean="0">
                <a:solidFill>
                  <a:srgbClr val="0070C0"/>
                </a:solidFill>
              </a:rPr>
              <a:t>Дагестанский </a:t>
            </a:r>
            <a:r>
              <a:rPr lang="ru-RU" sz="2400" b="1" dirty="0">
                <a:solidFill>
                  <a:srgbClr val="0070C0"/>
                </a:solidFill>
              </a:rPr>
              <a:t>государственный педагогический институт</a:t>
            </a:r>
            <a:r>
              <a:rPr lang="ru-RU" sz="2400" dirty="0">
                <a:solidFill>
                  <a:srgbClr val="0070C0"/>
                </a:solidFill>
              </a:rPr>
              <a:t>.</a:t>
            </a:r>
          </a:p>
          <a:p>
            <a:endParaRPr lang="ru-RU" sz="2400" dirty="0"/>
          </a:p>
          <a:p>
            <a:r>
              <a:rPr lang="ru-RU" sz="2400" b="1" dirty="0" smtClean="0">
                <a:solidFill>
                  <a:srgbClr val="0070C0"/>
                </a:solidFill>
              </a:rPr>
              <a:t>Специальность -</a:t>
            </a:r>
            <a:r>
              <a:rPr lang="ru-RU" sz="2400" b="1" dirty="0" smtClean="0">
                <a:solidFill>
                  <a:schemeClr val="accent4"/>
                </a:solidFill>
              </a:rPr>
              <a:t> </a:t>
            </a:r>
            <a:r>
              <a:rPr lang="ru-RU" sz="2400" b="1" dirty="0" smtClean="0">
                <a:solidFill>
                  <a:schemeClr val="accent4"/>
                </a:solidFill>
              </a:rPr>
              <a:t>«Учитель </a:t>
            </a:r>
            <a:r>
              <a:rPr lang="ru-RU" sz="2400" b="1" dirty="0">
                <a:solidFill>
                  <a:schemeClr val="accent4"/>
                </a:solidFill>
              </a:rPr>
              <a:t>русского языка и </a:t>
            </a:r>
            <a:r>
              <a:rPr lang="ru-RU" sz="2400" b="1" dirty="0" smtClean="0">
                <a:solidFill>
                  <a:schemeClr val="accent4"/>
                </a:solidFill>
              </a:rPr>
              <a:t> </a:t>
            </a:r>
          </a:p>
          <a:p>
            <a:r>
              <a:rPr lang="ru-RU" sz="2400" b="1" dirty="0">
                <a:solidFill>
                  <a:schemeClr val="accent4"/>
                </a:solidFill>
              </a:rPr>
              <a:t> </a:t>
            </a:r>
            <a:r>
              <a:rPr lang="ru-RU" sz="2400" b="1" dirty="0" smtClean="0">
                <a:solidFill>
                  <a:schemeClr val="accent4"/>
                </a:solidFill>
              </a:rPr>
              <a:t>                                                                 </a:t>
            </a:r>
            <a:r>
              <a:rPr lang="ru-RU" sz="2400" b="1" dirty="0" smtClean="0">
                <a:solidFill>
                  <a:schemeClr val="accent4"/>
                </a:solidFill>
              </a:rPr>
              <a:t>     литературы</a:t>
            </a:r>
            <a:r>
              <a:rPr lang="ru-RU" sz="2400" b="1" dirty="0" smtClean="0">
                <a:solidFill>
                  <a:schemeClr val="accent4"/>
                </a:solidFill>
              </a:rPr>
              <a:t>»</a:t>
            </a:r>
            <a:endParaRPr lang="ru-RU" sz="2400" b="1" dirty="0">
              <a:solidFill>
                <a:schemeClr val="accent4"/>
              </a:solidFill>
            </a:endParaRPr>
          </a:p>
          <a:p>
            <a:endParaRPr lang="ru-RU" sz="2400" dirty="0"/>
          </a:p>
          <a:p>
            <a:r>
              <a:rPr lang="ru-RU" sz="2400" b="1" dirty="0">
                <a:solidFill>
                  <a:srgbClr val="0070C0"/>
                </a:solidFill>
              </a:rPr>
              <a:t>Общий стаж </a:t>
            </a:r>
            <a:r>
              <a:rPr lang="ru-RU" sz="2400" b="1" dirty="0" smtClean="0">
                <a:solidFill>
                  <a:srgbClr val="0070C0"/>
                </a:solidFill>
              </a:rPr>
              <a:t>работы - </a:t>
            </a:r>
            <a:r>
              <a:rPr lang="ru-RU" sz="2400" b="1" dirty="0" smtClean="0">
                <a:solidFill>
                  <a:schemeClr val="accent4"/>
                </a:solidFill>
              </a:rPr>
              <a:t>33 </a:t>
            </a:r>
            <a:r>
              <a:rPr lang="ru-RU" sz="2400" b="1" dirty="0">
                <a:solidFill>
                  <a:schemeClr val="accent4"/>
                </a:solidFill>
              </a:rPr>
              <a:t>года</a:t>
            </a:r>
          </a:p>
          <a:p>
            <a:endParaRPr lang="ru-RU" sz="2400" dirty="0"/>
          </a:p>
          <a:p>
            <a:r>
              <a:rPr lang="ru-RU" sz="2400" b="1" dirty="0">
                <a:solidFill>
                  <a:srgbClr val="0070C0"/>
                </a:solidFill>
              </a:rPr>
              <a:t>Педагогический </a:t>
            </a:r>
            <a:r>
              <a:rPr lang="ru-RU" sz="2400" b="1" dirty="0" smtClean="0">
                <a:solidFill>
                  <a:srgbClr val="0070C0"/>
                </a:solidFill>
              </a:rPr>
              <a:t>стаж -  </a:t>
            </a:r>
            <a:r>
              <a:rPr lang="ru-RU" sz="2400" b="1" dirty="0" smtClean="0">
                <a:solidFill>
                  <a:schemeClr val="accent4"/>
                </a:solidFill>
              </a:rPr>
              <a:t>28 </a:t>
            </a:r>
            <a:r>
              <a:rPr lang="ru-RU" sz="2400" b="1" dirty="0">
                <a:solidFill>
                  <a:schemeClr val="accent4"/>
                </a:solidFill>
              </a:rPr>
              <a:t>лет</a:t>
            </a:r>
          </a:p>
          <a:p>
            <a:endParaRPr lang="ru-RU" sz="2400" dirty="0"/>
          </a:p>
          <a:p>
            <a:r>
              <a:rPr lang="ru-RU" sz="2400" b="1" dirty="0">
                <a:solidFill>
                  <a:srgbClr val="0070C0"/>
                </a:solidFill>
              </a:rPr>
              <a:t>В должности социального </a:t>
            </a:r>
            <a:r>
              <a:rPr lang="ru-RU" sz="2400" b="1" dirty="0" smtClean="0">
                <a:solidFill>
                  <a:srgbClr val="0070C0"/>
                </a:solidFill>
              </a:rPr>
              <a:t>педагога - </a:t>
            </a:r>
            <a:r>
              <a:rPr lang="ru-RU" sz="2400" b="1" dirty="0" smtClean="0">
                <a:solidFill>
                  <a:schemeClr val="accent4"/>
                </a:solidFill>
              </a:rPr>
              <a:t>12 </a:t>
            </a:r>
            <a:r>
              <a:rPr lang="ru-RU" sz="2400" b="1" dirty="0">
                <a:solidFill>
                  <a:schemeClr val="accent4"/>
                </a:solidFill>
              </a:rPr>
              <a:t>лет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99665" y="620688"/>
            <a:ext cx="39446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Закончила</a:t>
            </a:r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: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513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556792"/>
            <a:ext cx="741682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70C0"/>
              </a:solidFill>
            </a:endParaRPr>
          </a:p>
          <a:p>
            <a:r>
              <a:rPr lang="ru-RU" sz="2800" b="1" dirty="0"/>
              <a:t> </a:t>
            </a:r>
            <a:r>
              <a:rPr lang="ru-RU" sz="2800" b="1" dirty="0" smtClean="0"/>
              <a:t>          </a:t>
            </a:r>
            <a:r>
              <a:rPr lang="ru-RU" sz="2800" b="1" dirty="0" smtClean="0">
                <a:solidFill>
                  <a:schemeClr val="accent4"/>
                </a:solidFill>
              </a:rPr>
              <a:t>Чужих </a:t>
            </a:r>
            <a:r>
              <a:rPr lang="ru-RU" sz="2800" b="1" dirty="0">
                <a:solidFill>
                  <a:schemeClr val="accent4"/>
                </a:solidFill>
              </a:rPr>
              <a:t>детей не бывает</a:t>
            </a:r>
            <a:r>
              <a:rPr lang="ru-RU" sz="2800" b="1" dirty="0" smtClean="0">
                <a:solidFill>
                  <a:schemeClr val="accent4"/>
                </a:solidFill>
              </a:rPr>
              <a:t>.</a:t>
            </a:r>
          </a:p>
          <a:p>
            <a:endParaRPr lang="ru-RU" b="1" dirty="0"/>
          </a:p>
          <a:p>
            <a:r>
              <a:rPr lang="ru-RU" sz="3200" b="1" dirty="0" smtClean="0">
                <a:solidFill>
                  <a:srgbClr val="0070C0"/>
                </a:solidFill>
              </a:rPr>
              <a:t>             </a:t>
            </a:r>
            <a:r>
              <a:rPr lang="ru-RU" sz="3200" b="1" dirty="0" smtClean="0">
                <a:solidFill>
                  <a:srgbClr val="0070C0"/>
                </a:solidFill>
              </a:rPr>
              <a:t>                  Мое </a:t>
            </a:r>
            <a:r>
              <a:rPr lang="ru-RU" sz="3200" b="1" dirty="0">
                <a:solidFill>
                  <a:srgbClr val="0070C0"/>
                </a:solidFill>
              </a:rPr>
              <a:t>жизненное кредо</a:t>
            </a:r>
            <a:r>
              <a:rPr lang="ru-RU" sz="3200" b="1" dirty="0" smtClean="0">
                <a:solidFill>
                  <a:srgbClr val="0070C0"/>
                </a:solidFill>
              </a:rPr>
              <a:t>:</a:t>
            </a:r>
          </a:p>
          <a:p>
            <a:endParaRPr lang="ru-RU" b="1" dirty="0"/>
          </a:p>
          <a:p>
            <a:r>
              <a:rPr lang="ru-RU" sz="2400" b="1" dirty="0" smtClean="0">
                <a:solidFill>
                  <a:schemeClr val="accent4"/>
                </a:solidFill>
              </a:rPr>
              <a:t>                      Все </a:t>
            </a:r>
            <a:r>
              <a:rPr lang="ru-RU" sz="2400" b="1" dirty="0">
                <a:solidFill>
                  <a:schemeClr val="accent4"/>
                </a:solidFill>
              </a:rPr>
              <a:t>мелочи пройдут- запомнятся основы,</a:t>
            </a:r>
          </a:p>
          <a:p>
            <a:r>
              <a:rPr lang="ru-RU" sz="2400" b="1" dirty="0" smtClean="0">
                <a:solidFill>
                  <a:schemeClr val="accent4"/>
                </a:solidFill>
              </a:rPr>
              <a:t>                        И </a:t>
            </a:r>
            <a:r>
              <a:rPr lang="ru-RU" sz="2400" b="1" dirty="0">
                <a:solidFill>
                  <a:schemeClr val="accent4"/>
                </a:solidFill>
              </a:rPr>
              <a:t>будут наши дни </a:t>
            </a:r>
            <a:r>
              <a:rPr lang="ru-RU" sz="2400" b="1" dirty="0" smtClean="0">
                <a:solidFill>
                  <a:schemeClr val="accent4"/>
                </a:solidFill>
              </a:rPr>
              <a:t>прекрасны </a:t>
            </a:r>
            <a:r>
              <a:rPr lang="ru-RU" sz="2400" b="1" dirty="0">
                <a:solidFill>
                  <a:schemeClr val="accent4"/>
                </a:solidFill>
              </a:rPr>
              <a:t>и </a:t>
            </a:r>
            <a:r>
              <a:rPr lang="ru-RU" sz="2400" b="1" dirty="0" smtClean="0">
                <a:solidFill>
                  <a:schemeClr val="accent4"/>
                </a:solidFill>
              </a:rPr>
              <a:t>легки</a:t>
            </a:r>
            <a:endParaRPr lang="ru-RU" sz="2400" b="1" dirty="0">
              <a:solidFill>
                <a:schemeClr val="accent4"/>
              </a:solidFill>
            </a:endParaRPr>
          </a:p>
          <a:p>
            <a:r>
              <a:rPr lang="ru-RU" sz="2400" b="1" dirty="0" smtClean="0">
                <a:solidFill>
                  <a:schemeClr val="accent4"/>
                </a:solidFill>
              </a:rPr>
              <a:t>                     Я </a:t>
            </a:r>
            <a:r>
              <a:rPr lang="ru-RU" sz="2400" b="1" dirty="0">
                <a:solidFill>
                  <a:schemeClr val="accent4"/>
                </a:solidFill>
              </a:rPr>
              <a:t>всюду за собой таскаю лишь три слова.</a:t>
            </a:r>
          </a:p>
          <a:p>
            <a:r>
              <a:rPr lang="ru-RU" sz="2400" b="1" dirty="0" smtClean="0">
                <a:solidFill>
                  <a:schemeClr val="accent4"/>
                </a:solidFill>
              </a:rPr>
              <a:t>                        Живу- </a:t>
            </a:r>
            <a:r>
              <a:rPr lang="ru-RU" sz="2400" b="1" dirty="0">
                <a:solidFill>
                  <a:schemeClr val="accent4"/>
                </a:solidFill>
              </a:rPr>
              <a:t>Благодаря, Согласно</a:t>
            </a:r>
            <a:r>
              <a:rPr lang="ru-RU" sz="2400" b="1" dirty="0" smtClean="0">
                <a:solidFill>
                  <a:schemeClr val="accent4"/>
                </a:solidFill>
              </a:rPr>
              <a:t>, Вопреки</a:t>
            </a:r>
            <a:endParaRPr lang="ru-RU" sz="2400" b="1" dirty="0">
              <a:solidFill>
                <a:schemeClr val="accent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4735602"/>
            <a:ext cx="712879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 smtClean="0">
                <a:solidFill>
                  <a:srgbClr val="0070C0"/>
                </a:solidFill>
              </a:rPr>
              <a:t>Главная </a:t>
            </a:r>
            <a:r>
              <a:rPr lang="ru-RU" sz="2800" b="1" i="1" u="sng" dirty="0">
                <a:solidFill>
                  <a:srgbClr val="0070C0"/>
                </a:solidFill>
              </a:rPr>
              <a:t>моя педагогическая </a:t>
            </a:r>
            <a:r>
              <a:rPr lang="ru-RU" sz="2800" b="1" i="1" u="sng" dirty="0" smtClean="0">
                <a:solidFill>
                  <a:srgbClr val="0070C0"/>
                </a:solidFill>
              </a:rPr>
              <a:t>задача-</a:t>
            </a:r>
            <a:endParaRPr lang="ru-RU" sz="2800" b="1" i="1" u="sng" dirty="0">
              <a:solidFill>
                <a:srgbClr val="0070C0"/>
              </a:solidFill>
            </a:endParaRPr>
          </a:p>
          <a:p>
            <a:r>
              <a:rPr lang="ru-RU" sz="2400" b="1" dirty="0" smtClean="0">
                <a:solidFill>
                  <a:schemeClr val="accent4"/>
                </a:solidFill>
              </a:rPr>
              <a:t>  Социальная </a:t>
            </a:r>
            <a:r>
              <a:rPr lang="ru-RU" sz="2400" b="1" dirty="0">
                <a:solidFill>
                  <a:schemeClr val="accent4"/>
                </a:solidFill>
              </a:rPr>
              <a:t>защита здоровья</a:t>
            </a:r>
            <a:r>
              <a:rPr lang="ru-RU" sz="2400" b="1" dirty="0" smtClean="0">
                <a:solidFill>
                  <a:schemeClr val="accent4"/>
                </a:solidFill>
              </a:rPr>
              <a:t>, гражданских </a:t>
            </a:r>
            <a:r>
              <a:rPr lang="ru-RU" sz="2400" b="1" dirty="0">
                <a:solidFill>
                  <a:schemeClr val="accent4"/>
                </a:solidFill>
              </a:rPr>
              <a:t>прав </a:t>
            </a:r>
            <a:r>
              <a:rPr lang="ru-RU" sz="2400" b="1" dirty="0" smtClean="0">
                <a:solidFill>
                  <a:schemeClr val="accent4"/>
                </a:solidFill>
              </a:rPr>
              <a:t>и</a:t>
            </a:r>
          </a:p>
          <a:p>
            <a:r>
              <a:rPr lang="ru-RU" sz="2400" b="1" dirty="0">
                <a:solidFill>
                  <a:schemeClr val="accent4"/>
                </a:solidFill>
              </a:rPr>
              <a:t> </a:t>
            </a:r>
            <a:r>
              <a:rPr lang="ru-RU" sz="2400" b="1" dirty="0" smtClean="0">
                <a:solidFill>
                  <a:schemeClr val="accent4"/>
                </a:solidFill>
              </a:rPr>
              <a:t>           </a:t>
            </a:r>
            <a:r>
              <a:rPr lang="ru-RU" sz="2400" b="1" dirty="0" smtClean="0">
                <a:solidFill>
                  <a:schemeClr val="accent4"/>
                </a:solidFill>
              </a:rPr>
              <a:t>               интересов </a:t>
            </a:r>
            <a:r>
              <a:rPr lang="ru-RU" sz="2400" b="1" dirty="0">
                <a:solidFill>
                  <a:schemeClr val="accent4"/>
                </a:solidFill>
              </a:rPr>
              <a:t>школьников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9105" y="866329"/>
            <a:ext cx="7737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</a:t>
            </a:r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Мое </a:t>
            </a:r>
            <a:r>
              <a:rPr lang="ru-RU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педагогическое кредо</a:t>
            </a:r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: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463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620688"/>
            <a:ext cx="81369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   </a:t>
            </a:r>
            <a:endParaRPr lang="ru-RU" sz="3200" b="1" dirty="0" smtClean="0">
              <a:solidFill>
                <a:srgbClr val="0070C0"/>
              </a:solidFill>
            </a:endParaRPr>
          </a:p>
          <a:p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В </a:t>
            </a:r>
            <a:r>
              <a:rPr lang="ru-RU" sz="3200" b="1" dirty="0">
                <a:solidFill>
                  <a:srgbClr val="0070C0"/>
                </a:solidFill>
              </a:rPr>
              <a:t>своей работе использую </a:t>
            </a:r>
            <a:r>
              <a:rPr lang="ru-RU" sz="3200" b="1" dirty="0" smtClean="0">
                <a:solidFill>
                  <a:srgbClr val="0070C0"/>
                </a:solidFill>
              </a:rPr>
              <a:t>современные                                             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                 педагогические технологии</a:t>
            </a:r>
            <a:r>
              <a:rPr lang="ru-RU" sz="3200" b="1" dirty="0" smtClean="0">
                <a:solidFill>
                  <a:srgbClr val="0070C0"/>
                </a:solidFill>
              </a:rPr>
              <a:t>:</a:t>
            </a:r>
          </a:p>
          <a:p>
            <a:endParaRPr lang="ru-RU" sz="3200" b="1" dirty="0">
              <a:solidFill>
                <a:srgbClr val="0070C0"/>
              </a:solidFill>
            </a:endParaRPr>
          </a:p>
          <a:p>
            <a:r>
              <a:rPr lang="ru-RU" sz="2400" b="1" dirty="0" smtClean="0">
                <a:solidFill>
                  <a:schemeClr val="accent4"/>
                </a:solidFill>
              </a:rPr>
              <a:t>    </a:t>
            </a:r>
            <a:r>
              <a:rPr lang="ru-RU" sz="3200" b="1" dirty="0" smtClean="0">
                <a:solidFill>
                  <a:schemeClr val="accent4"/>
                </a:solidFill>
              </a:rPr>
              <a:t>-</a:t>
            </a:r>
            <a:r>
              <a:rPr lang="ru-RU" sz="3200" b="1" dirty="0">
                <a:solidFill>
                  <a:schemeClr val="accent4"/>
                </a:solidFill>
              </a:rPr>
              <a:t>Информационно- коммуникационные.</a:t>
            </a:r>
          </a:p>
          <a:p>
            <a:r>
              <a:rPr lang="ru-RU" sz="3200" b="1" dirty="0" smtClean="0">
                <a:solidFill>
                  <a:schemeClr val="accent4"/>
                </a:solidFill>
              </a:rPr>
              <a:t>    -</a:t>
            </a:r>
            <a:r>
              <a:rPr lang="ru-RU" sz="3200" b="1" dirty="0">
                <a:solidFill>
                  <a:schemeClr val="accent4"/>
                </a:solidFill>
              </a:rPr>
              <a:t>Личностно-ориентировочные.</a:t>
            </a:r>
          </a:p>
          <a:p>
            <a:r>
              <a:rPr lang="ru-RU" sz="3200" b="1" dirty="0" smtClean="0">
                <a:solidFill>
                  <a:schemeClr val="accent4"/>
                </a:solidFill>
              </a:rPr>
              <a:t>    -</a:t>
            </a:r>
            <a:r>
              <a:rPr lang="ru-RU" sz="3200" b="1" dirty="0">
                <a:solidFill>
                  <a:schemeClr val="accent4"/>
                </a:solidFill>
              </a:rPr>
              <a:t>Игровые технологии.</a:t>
            </a:r>
          </a:p>
          <a:p>
            <a:r>
              <a:rPr lang="ru-RU" sz="3200" b="1" dirty="0" smtClean="0">
                <a:solidFill>
                  <a:schemeClr val="accent4"/>
                </a:solidFill>
              </a:rPr>
              <a:t>    -Технологию-сотрудничества.  </a:t>
            </a:r>
            <a:endParaRPr lang="ru-RU" sz="3200" b="1" dirty="0">
              <a:solidFill>
                <a:schemeClr val="accent4"/>
              </a:solidFill>
            </a:endParaRPr>
          </a:p>
          <a:p>
            <a:r>
              <a:rPr lang="ru-RU" sz="3200" b="1" dirty="0" smtClean="0">
                <a:solidFill>
                  <a:schemeClr val="accent4"/>
                </a:solidFill>
              </a:rPr>
              <a:t>     -</a:t>
            </a:r>
            <a:r>
              <a:rPr lang="ru-RU" sz="3200" b="1" dirty="0" err="1" smtClean="0">
                <a:solidFill>
                  <a:schemeClr val="accent4"/>
                </a:solidFill>
              </a:rPr>
              <a:t>Здоровьесберегающие</a:t>
            </a:r>
            <a:r>
              <a:rPr lang="ru-RU" sz="3200" b="1" dirty="0" smtClean="0">
                <a:solidFill>
                  <a:schemeClr val="accent4"/>
                </a:solidFill>
              </a:rPr>
              <a:t> </a:t>
            </a:r>
            <a:r>
              <a:rPr lang="ru-RU" sz="3200" b="1" dirty="0" smtClean="0">
                <a:solidFill>
                  <a:schemeClr val="accent4"/>
                </a:solidFill>
              </a:rPr>
              <a:t>технологии</a:t>
            </a:r>
            <a:r>
              <a:rPr lang="ru-RU" sz="3200" b="1" dirty="0">
                <a:solidFill>
                  <a:schemeClr val="accent4"/>
                </a:solidFill>
              </a:rPr>
              <a:t>.</a:t>
            </a:r>
          </a:p>
          <a:p>
            <a:r>
              <a:rPr lang="ru-RU" sz="3200" b="1" dirty="0" smtClean="0">
                <a:solidFill>
                  <a:schemeClr val="accent4"/>
                </a:solidFill>
              </a:rPr>
              <a:t>     </a:t>
            </a:r>
            <a:r>
              <a:rPr lang="ru-RU" sz="3200" b="1" dirty="0" smtClean="0">
                <a:solidFill>
                  <a:schemeClr val="accent4"/>
                </a:solidFill>
              </a:rPr>
              <a:t>-Технологию </a:t>
            </a:r>
            <a:r>
              <a:rPr lang="ru-RU" sz="3200" b="1" dirty="0">
                <a:solidFill>
                  <a:schemeClr val="accent4"/>
                </a:solidFill>
              </a:rPr>
              <a:t>сотрудничества.</a:t>
            </a:r>
          </a:p>
        </p:txBody>
      </p:sp>
    </p:spTree>
    <p:extLst>
      <p:ext uri="{BB962C8B-B14F-4D97-AF65-F5344CB8AC3E}">
        <p14:creationId xmlns:p14="http://schemas.microsoft.com/office/powerpoint/2010/main" val="404505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25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504D"/>
      </a:hlink>
      <a:folHlink>
        <a:srgbClr val="C0504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427</Words>
  <Application>Microsoft Office PowerPoint</Application>
  <PresentationFormat>Экран (4:3)</PresentationFormat>
  <Paragraphs>84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Работаю в МКОУ  «Каякентская средняя общеобразовательная школа №3» С 1 сентября 2005 года. Имею соответствие  по данной должности. </vt:lpstr>
      <vt:lpstr>Презентация PowerPoint</vt:lpstr>
      <vt:lpstr>Презентация PowerPoint</vt:lpstr>
      <vt:lpstr>Презентация PowerPoint</vt:lpstr>
      <vt:lpstr>Курсы  повышения  квалификации</vt:lpstr>
      <vt:lpstr>  В воспитательной работе считаю главным: понимание ребенка (проникновение в его внутренний мир) признание ребенка (право быть самим собой) принятие ребенка (положительное к нему отношение)</vt:lpstr>
      <vt:lpstr>Мероприятия, проводимые в школе.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Кем  мы станем неизвестно- наши цели далеки, Мы дружны, как ноты в песне, Вот мои ученики.</vt:lpstr>
      <vt:lpstr>Моя жизненная опора</vt:lpstr>
      <vt:lpstr>Я благодарна судьбе, за то, что у меня замечательные,  добрые и внимательные дети.</vt:lpstr>
      <vt:lpstr>Больше всего меня радуют мои внуки</vt:lpstr>
      <vt:lpstr> Компьютер. Люблю создавать презентации. Учусь работать на интерактивной доске- мне это очень нравиться.</vt:lpstr>
      <vt:lpstr> Чем могу поделиться:  опытом работы по правовому воспитанию; разработками мероприятий; материалами по внеклассной работе.</vt:lpstr>
      <vt:lpstr>Презентация PowerPoint</vt:lpstr>
      <vt:lpstr>Слагаемые моего педагогического счастья: -любовь к ребенку; -личное счастье; -профессионализм; -взаимопонимание между учителем, учениками и их родителями.</vt:lpstr>
      <vt:lpstr>Счастлив тот педагог, который  нашел путь  к сердцу ребенка!  Счастлив тот  ученик,  которому открыто сердце  педагога!</vt:lpstr>
      <vt:lpstr>Признаюсь вам, не делая  секрета, счастливейший  педагог- это Я.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Zaira</cp:lastModifiedBy>
  <cp:revision>89</cp:revision>
  <dcterms:created xsi:type="dcterms:W3CDTF">2014-07-06T18:18:01Z</dcterms:created>
  <dcterms:modified xsi:type="dcterms:W3CDTF">2017-05-17T03:03:41Z</dcterms:modified>
</cp:coreProperties>
</file>