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8" r:id="rId2"/>
    <p:sldId id="257" r:id="rId3"/>
    <p:sldId id="266" r:id="rId4"/>
    <p:sldId id="262" r:id="rId5"/>
    <p:sldId id="263" r:id="rId6"/>
    <p:sldId id="264" r:id="rId7"/>
    <p:sldId id="260" r:id="rId8"/>
    <p:sldId id="261" r:id="rId9"/>
    <p:sldId id="268" r:id="rId10"/>
    <p:sldId id="273" r:id="rId11"/>
    <p:sldId id="270" r:id="rId12"/>
    <p:sldId id="271" r:id="rId13"/>
    <p:sldId id="281" r:id="rId14"/>
    <p:sldId id="275" r:id="rId15"/>
    <p:sldId id="276" r:id="rId16"/>
    <p:sldId id="283" r:id="rId17"/>
    <p:sldId id="277" r:id="rId18"/>
    <p:sldId id="274" r:id="rId19"/>
    <p:sldId id="272" r:id="rId20"/>
    <p:sldId id="278" r:id="rId21"/>
    <p:sldId id="279" r:id="rId22"/>
    <p:sldId id="282" r:id="rId23"/>
    <p:sldId id="285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Rg st="1" end="24"/>
    <p:penClr>
      <a:schemeClr val="accent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675" autoAdjust="0"/>
    <p:restoredTop sz="97087" autoAdjust="0"/>
  </p:normalViewPr>
  <p:slideViewPr>
    <p:cSldViewPr>
      <p:cViewPr varScale="1">
        <p:scale>
          <a:sx n="62" d="100"/>
          <a:sy n="62" d="100"/>
        </p:scale>
        <p:origin x="-15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909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-280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2882576-332A-4174-BD71-890F64E80300}" type="datetimeFigureOut">
              <a:rPr lang="ru-RU"/>
              <a:pPr>
                <a:defRPr/>
              </a:pPr>
              <a:t>06.01.2017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A28C7CC-C35F-4562-B8CB-4A9EC04082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67E6280-D1D7-446C-B711-894002648799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5696B8B-8905-4C1A-B811-33970A1345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0501B8-1037-418E-9AA9-DA3A2032398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AF723-A5F1-41DD-B043-DB17FDEC281B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0CC59-668D-4456-AACE-89270A3C7D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C1E3C-AE26-45AF-8827-9C7E13DB99F9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28E9E-9AFB-47E1-BF16-3E497A55AC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8D9AF-76B1-4B40-AA45-45426874251F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02893-DB11-47CE-8089-5AF5063527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43224-FFD6-4679-A9FB-2294C9020E90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B597A-5BC3-4917-A03B-1DC4E34F1A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EAE5F-CDDD-4FB3-9AD5-08361D659971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62F77-7AFB-4952-85F9-85040CE425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EE80A-E94B-4A92-A04E-598FF347A30C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DCB69-503D-458D-ABCC-7043A75A99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C1E2B-0EC6-420C-9E95-2C2B9353ABC3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44561-6917-416E-8A0F-283192CF7A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3FE30-D535-4027-A2F7-07D4A031E4B4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82784-CFD1-4385-AC8B-2AEE0F68EB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DA5E2-6290-429B-A913-C5DBE9673E58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9D9FE-2ED0-4960-8736-568AEB9CC0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FA3E1-7F43-4C2C-A5D9-BE68E1309205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FA95D-6F38-41E6-AC49-87B3916656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03167-31A4-40B6-97B7-5CAFF6FF4A78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3D1DC-FE7E-40FC-BC6D-F71B4A297B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E5A372-C689-4DC1-82E3-AFF0250D2FDD}" type="datetimeFigureOut">
              <a:rPr lang="ru-RU"/>
              <a:pPr>
                <a:defRPr/>
              </a:pPr>
              <a:t>06.01.2017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EA9B042-6C7A-4808-91EC-11A754DEC2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diamond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85750"/>
            <a:ext cx="8229600" cy="2286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1700" b="1" i="1" dirty="0" smtClean="0">
                <a:solidFill>
                  <a:srgbClr val="FF0000"/>
                </a:solidFill>
              </a:rPr>
              <a:t>КУЛЬТУРА РЕЧИ</a:t>
            </a:r>
          </a:p>
        </p:txBody>
      </p:sp>
      <p:pic>
        <p:nvPicPr>
          <p:cNvPr id="10242" name="Picture 2" descr="F:\Documents and Settings\1\Рабочий стол\Мои рисунки\School\30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3214688"/>
            <a:ext cx="48577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2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rtlCol="0">
            <a:normAutofit fontScale="850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latin typeface="Comic Sans MS" pitchFamily="66" charset="0"/>
              </a:rPr>
              <a:t>Остановимся подробнее на понятии </a:t>
            </a:r>
            <a:r>
              <a:rPr lang="en-US" b="1" dirty="0" smtClean="0">
                <a:latin typeface="Comic Sans MS" pitchFamily="66" charset="0"/>
              </a:rPr>
              <a:t>“</a:t>
            </a:r>
            <a:r>
              <a:rPr lang="ru-RU" b="1" dirty="0" smtClean="0">
                <a:latin typeface="Comic Sans MS" pitchFamily="66" charset="0"/>
              </a:rPr>
              <a:t>Этикет</a:t>
            </a:r>
            <a:r>
              <a:rPr lang="en-US" b="1" dirty="0" smtClean="0">
                <a:latin typeface="Comic Sans MS" pitchFamily="66" charset="0"/>
              </a:rPr>
              <a:t>”.</a:t>
            </a:r>
            <a:r>
              <a:rPr lang="ru-RU" b="1" dirty="0" smtClean="0">
                <a:latin typeface="Comic Sans MS" pitchFamily="66" charset="0"/>
              </a:rPr>
              <a:t>Понятие это философское </a:t>
            </a:r>
            <a:r>
              <a:rPr lang="en-US" b="1" dirty="0" smtClean="0">
                <a:latin typeface="Comic Sans MS" pitchFamily="66" charset="0"/>
              </a:rPr>
              <a:t>,</a:t>
            </a:r>
            <a:r>
              <a:rPr lang="ru-RU" b="1" dirty="0" smtClean="0">
                <a:latin typeface="Comic Sans MS" pitchFamily="66" charset="0"/>
              </a:rPr>
              <a:t> этическое</a:t>
            </a:r>
            <a:r>
              <a:rPr lang="en-US" b="1" dirty="0" smtClean="0">
                <a:latin typeface="Comic Sans MS" pitchFamily="66" charset="0"/>
              </a:rPr>
              <a:t>.</a:t>
            </a:r>
            <a:endParaRPr lang="ru-RU" b="1" dirty="0" smtClean="0">
              <a:latin typeface="Comic Sans MS" pitchFamily="66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mic Sans MS" pitchFamily="66" charset="0"/>
              </a:rPr>
              <a:t>“</a:t>
            </a:r>
            <a:r>
              <a:rPr lang="ru-RU" b="1" dirty="0" smtClean="0">
                <a:latin typeface="Comic Sans MS" pitchFamily="66" charset="0"/>
              </a:rPr>
              <a:t>Этикет(от франц</a:t>
            </a:r>
            <a:r>
              <a:rPr lang="en-US" b="1" dirty="0" smtClean="0">
                <a:latin typeface="Comic Sans MS" pitchFamily="66" charset="0"/>
              </a:rPr>
              <a:t>.etiquette – </a:t>
            </a:r>
            <a:r>
              <a:rPr lang="ru-RU" b="1" dirty="0" smtClean="0">
                <a:latin typeface="Comic Sans MS" pitchFamily="66" charset="0"/>
              </a:rPr>
              <a:t>ярлык</a:t>
            </a:r>
            <a:r>
              <a:rPr lang="en-US" b="1" dirty="0" smtClean="0">
                <a:latin typeface="Comic Sans MS" pitchFamily="66" charset="0"/>
              </a:rPr>
              <a:t>,</a:t>
            </a:r>
            <a:r>
              <a:rPr lang="ru-RU" b="1" dirty="0" smtClean="0">
                <a:latin typeface="Comic Sans MS" pitchFamily="66" charset="0"/>
              </a:rPr>
              <a:t>этикетка)-совокупность правил поведения </a:t>
            </a:r>
            <a:r>
              <a:rPr lang="en-US" b="1" dirty="0" smtClean="0">
                <a:latin typeface="Comic Sans MS" pitchFamily="66" charset="0"/>
              </a:rPr>
              <a:t>,</a:t>
            </a:r>
            <a:r>
              <a:rPr lang="ru-RU" b="1" dirty="0" smtClean="0">
                <a:latin typeface="Comic Sans MS" pitchFamily="66" charset="0"/>
              </a:rPr>
              <a:t>касающихся внешнего проявления отношения к людям(обхождение с окружающими </a:t>
            </a:r>
            <a:r>
              <a:rPr lang="en-US" b="1" dirty="0" smtClean="0">
                <a:latin typeface="Comic Sans MS" pitchFamily="66" charset="0"/>
              </a:rPr>
              <a:t>,</a:t>
            </a:r>
            <a:r>
              <a:rPr lang="ru-RU" b="1" dirty="0" smtClean="0">
                <a:latin typeface="Comic Sans MS" pitchFamily="66" charset="0"/>
              </a:rPr>
              <a:t>формы общения</a:t>
            </a:r>
            <a:r>
              <a:rPr lang="en-US" b="1" dirty="0" smtClean="0">
                <a:latin typeface="Comic Sans MS" pitchFamily="66" charset="0"/>
              </a:rPr>
              <a:t>,</a:t>
            </a:r>
            <a:r>
              <a:rPr lang="ru-RU" b="1" dirty="0" smtClean="0">
                <a:latin typeface="Comic Sans MS" pitchFamily="66" charset="0"/>
              </a:rPr>
              <a:t> манеры и одежда) </a:t>
            </a:r>
            <a:r>
              <a:rPr lang="en-US" b="1" dirty="0" smtClean="0">
                <a:latin typeface="Comic Sans MS" pitchFamily="66" charset="0"/>
              </a:rPr>
              <a:t>”</a:t>
            </a:r>
            <a:endParaRPr lang="ru-RU" b="1" dirty="0" smtClean="0">
              <a:latin typeface="Comic Sans MS" pitchFamily="66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2291" name="Рисунок 10" descr="human135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714375"/>
            <a:ext cx="350043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703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88" y="1000125"/>
            <a:ext cx="6624637" cy="345598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То</a:t>
            </a:r>
            <a:r>
              <a:rPr lang="en-US" smtClean="0"/>
              <a:t>,</a:t>
            </a:r>
            <a:r>
              <a:rPr lang="ru-RU" smtClean="0"/>
              <a:t>что понимают под речевым этикетом</a:t>
            </a:r>
            <a:r>
              <a:rPr lang="en-US" smtClean="0"/>
              <a:t>,</a:t>
            </a:r>
            <a:r>
              <a:rPr lang="ru-RU" smtClean="0"/>
              <a:t>используется в речи каждого из нас  ежедневно и многократно</a:t>
            </a:r>
            <a:r>
              <a:rPr lang="en-US" smtClean="0"/>
              <a:t>.</a:t>
            </a:r>
            <a:endParaRPr lang="ru-RU" smtClean="0"/>
          </a:p>
          <a:p>
            <a:pPr algn="ctr" eaLnBrk="1" hangingPunct="1">
              <a:buFontTx/>
              <a:buNone/>
            </a:pPr>
            <a:r>
              <a:rPr lang="ru-RU" smtClean="0"/>
              <a:t> </a:t>
            </a:r>
          </a:p>
        </p:txBody>
      </p:sp>
      <p:pic>
        <p:nvPicPr>
          <p:cNvPr id="3076" name="Picture 4" descr="j02330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38" y="3379788"/>
            <a:ext cx="3143250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Приветствия. Обращения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85813" y="1428750"/>
            <a:ext cx="7494587" cy="5072063"/>
          </a:xfrm>
          <a:solidFill>
            <a:schemeClr val="bg2">
              <a:lumMod val="60000"/>
              <a:lumOff val="40000"/>
            </a:schemeClr>
          </a:solidFill>
        </p:spPr>
        <p:txBody>
          <a:bodyPr rtlCol="0"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Приветствие и обращение задают тон всему разговору. В зависимости от социальной роли собеседников, степени близости их вырабатывается ты – общение или вы – общение и соответственно приветствия </a:t>
            </a:r>
            <a:r>
              <a:rPr lang="ru-RU" sz="2400" i="1" dirty="0" smtClean="0"/>
              <a:t>здравствуй  </a:t>
            </a:r>
            <a:r>
              <a:rPr lang="ru-RU" sz="2400" dirty="0" smtClean="0"/>
              <a:t>или </a:t>
            </a:r>
            <a:r>
              <a:rPr lang="ru-RU" sz="2400" i="1" dirty="0" smtClean="0"/>
              <a:t>здравствуйте. Добрый день (вечер, утро), привет, салют </a:t>
            </a:r>
            <a:r>
              <a:rPr lang="ru-RU" sz="2400" dirty="0" smtClean="0"/>
              <a:t>и т.п.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Пожалуй</a:t>
            </a:r>
            <a:r>
              <a:rPr lang="en-US" sz="2400" dirty="0" smtClean="0"/>
              <a:t>,</a:t>
            </a:r>
            <a:r>
              <a:rPr lang="ru-RU" sz="2400" dirty="0" smtClean="0"/>
              <a:t>это самые употребительные выражения</a:t>
            </a:r>
            <a:r>
              <a:rPr lang="en-US" sz="2400" dirty="0" smtClean="0"/>
              <a:t>:</a:t>
            </a:r>
            <a:r>
              <a:rPr lang="ru-RU" sz="2400" dirty="0" smtClean="0"/>
              <a:t> мы помногу раз в день обращаемся к кому-то</a:t>
            </a:r>
            <a:r>
              <a:rPr lang="en-US" sz="2400" dirty="0" smtClean="0"/>
              <a:t> ,</a:t>
            </a:r>
            <a:r>
              <a:rPr lang="ru-RU" sz="2400" dirty="0" smtClean="0"/>
              <a:t> приветствуем своих знакомых </a:t>
            </a:r>
            <a:r>
              <a:rPr lang="en-US" sz="2400" dirty="0" smtClean="0"/>
              <a:t>,</a:t>
            </a:r>
            <a:r>
              <a:rPr lang="ru-RU" sz="2400" dirty="0" smtClean="0"/>
              <a:t> а иногда и незнакомых </a:t>
            </a:r>
            <a:r>
              <a:rPr lang="en-US" sz="2400" dirty="0" smtClean="0"/>
              <a:t>,</a:t>
            </a:r>
            <a:r>
              <a:rPr lang="ru-RU" sz="2400" dirty="0" smtClean="0"/>
              <a:t> прощаемся с людьми </a:t>
            </a:r>
            <a:r>
              <a:rPr lang="en-US" sz="2400" dirty="0" smtClean="0"/>
              <a:t>,</a:t>
            </a:r>
            <a:r>
              <a:rPr lang="ru-RU" sz="2400" dirty="0" smtClean="0"/>
              <a:t>кого-то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благодарим </a:t>
            </a:r>
            <a:r>
              <a:rPr lang="en-US" sz="2400" dirty="0" smtClean="0"/>
              <a:t>,</a:t>
            </a:r>
            <a:r>
              <a:rPr lang="ru-RU" sz="2400" dirty="0" smtClean="0"/>
              <a:t>перед кем-то извиняемся </a:t>
            </a:r>
            <a:r>
              <a:rPr lang="en-US" sz="2400" dirty="0" smtClean="0"/>
              <a:t>,</a:t>
            </a:r>
            <a:r>
              <a:rPr lang="ru-RU" sz="2400" dirty="0" smtClean="0"/>
              <a:t> кого-то поздравляем,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кому-то желаем удачи или делаем комплимент</a:t>
            </a:r>
            <a:r>
              <a:rPr lang="en-US" sz="2400" dirty="0" smtClean="0"/>
              <a:t>,</a:t>
            </a:r>
            <a:r>
              <a:rPr lang="ru-RU" sz="2400" dirty="0" smtClean="0"/>
              <a:t>кому-то соболезнуем </a:t>
            </a:r>
            <a:r>
              <a:rPr lang="en-US" sz="2400" dirty="0" smtClean="0"/>
              <a:t>,</a:t>
            </a:r>
            <a:r>
              <a:rPr lang="ru-RU" sz="2400" dirty="0" smtClean="0"/>
              <a:t>сочувствуем</a:t>
            </a:r>
            <a:r>
              <a:rPr lang="en-US" sz="2400" dirty="0" smtClean="0"/>
              <a:t>;</a:t>
            </a:r>
            <a:r>
              <a:rPr lang="ru-RU" sz="2400" dirty="0" smtClean="0"/>
              <a:t>  мы советуем</a:t>
            </a:r>
            <a:r>
              <a:rPr lang="en-US" sz="2400" dirty="0" smtClean="0"/>
              <a:t>,</a:t>
            </a:r>
            <a:r>
              <a:rPr lang="ru-RU" sz="2400" dirty="0" smtClean="0"/>
              <a:t>просим, предлагаем и приглашаем</a:t>
            </a:r>
            <a:r>
              <a:rPr lang="en-US" sz="2400" dirty="0" smtClean="0"/>
              <a:t>...</a:t>
            </a:r>
            <a:r>
              <a:rPr lang="ru-RU" sz="2400" dirty="0" smtClean="0"/>
              <a:t>      </a:t>
            </a:r>
            <a:endParaRPr lang="ru-RU" sz="2400" dirty="0"/>
          </a:p>
        </p:txBody>
      </p:sp>
    </p:spTree>
    <p:custDataLst>
      <p:tags r:id="rId1"/>
    </p:custDataLst>
  </p:cSld>
  <p:clrMapOvr>
    <a:masterClrMapping/>
  </p:clrMapOvr>
  <p:transition spd="slow" advClick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09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85813"/>
            <a:ext cx="8229600" cy="53403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smtClean="0"/>
              <a:t>         Национальные и культурные традиции предписывают определённые формы обращения к незнакомым людям. Если в начале века универсальными способами обращения были </a:t>
            </a:r>
            <a:r>
              <a:rPr lang="ru-RU" sz="2400" i="1" smtClean="0"/>
              <a:t>гражданин и гражданка</a:t>
            </a:r>
            <a:r>
              <a:rPr lang="ru-RU" sz="2400" smtClean="0"/>
              <a:t>, то во второй половине 20-го века большое распространение получили диалектные южные формы обращения по признаку пола – </a:t>
            </a:r>
            <a:r>
              <a:rPr lang="ru-RU" sz="2400" i="1" smtClean="0"/>
              <a:t>женщина, мужчина.</a:t>
            </a:r>
            <a:r>
              <a:rPr lang="ru-RU" sz="2400" smtClean="0"/>
              <a:t>  В последнее время нередко в непринуждённой разговорной речи, при обращении к незнакомой женщине употребляется слово </a:t>
            </a:r>
            <a:r>
              <a:rPr lang="ru-RU" sz="2400" i="1" smtClean="0"/>
              <a:t>дама, </a:t>
            </a:r>
            <a:r>
              <a:rPr lang="ru-RU" sz="2400" smtClean="0"/>
              <a:t>однако при обращении к мужчине слово </a:t>
            </a:r>
            <a:r>
              <a:rPr lang="ru-RU" sz="2400" i="1" smtClean="0"/>
              <a:t>господин </a:t>
            </a:r>
            <a:r>
              <a:rPr lang="ru-RU" sz="2400" smtClean="0"/>
              <a:t>используется только в официальной, полуофициальной, клубной обстановке. Выработка одинакового приемлемого обращения к мужчине или к женщине – дело будущего: здесь скажут своё слово социокультурные нормы. </a:t>
            </a:r>
          </a:p>
        </p:txBody>
      </p:sp>
    </p:spTree>
  </p:cSld>
  <p:clrMapOvr>
    <a:masterClrMapping/>
  </p:clrMapOvr>
  <p:transition spd="slow" advClick="0" advTm="14985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4" descr="4b441e58bec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600" dirty="0">
                <a:solidFill>
                  <a:srgbClr val="66FF66"/>
                </a:solidFill>
                <a:latin typeface="Comic Sans MS" pitchFamily="66" charset="0"/>
              </a:rPr>
              <a:t>“</a:t>
            </a:r>
            <a:r>
              <a:rPr lang="ru-RU" sz="6600" dirty="0">
                <a:solidFill>
                  <a:srgbClr val="66FF66"/>
                </a:solidFill>
                <a:latin typeface="Comic Sans MS" pitchFamily="66" charset="0"/>
              </a:rPr>
              <a:t>Ты</a:t>
            </a:r>
            <a:r>
              <a:rPr lang="en-US" sz="6600" dirty="0">
                <a:solidFill>
                  <a:srgbClr val="66FF66"/>
                </a:solidFill>
                <a:latin typeface="Comic Sans MS" pitchFamily="66" charset="0"/>
              </a:rPr>
              <a:t>”</a:t>
            </a:r>
            <a:r>
              <a:rPr lang="ru-RU" sz="6600" dirty="0">
                <a:solidFill>
                  <a:srgbClr val="66FF66"/>
                </a:solidFill>
                <a:latin typeface="Comic Sans MS" pitchFamily="66" charset="0"/>
              </a:rPr>
              <a:t> и </a:t>
            </a:r>
            <a:r>
              <a:rPr lang="en-US" sz="6600" dirty="0">
                <a:solidFill>
                  <a:srgbClr val="66FF66"/>
                </a:solidFill>
                <a:latin typeface="Comic Sans MS" pitchFamily="66" charset="0"/>
              </a:rPr>
              <a:t>“</a:t>
            </a:r>
            <a:r>
              <a:rPr lang="ru-RU" sz="6600" dirty="0">
                <a:solidFill>
                  <a:srgbClr val="66FF66"/>
                </a:solidFill>
                <a:latin typeface="Comic Sans MS" pitchFamily="66" charset="0"/>
              </a:rPr>
              <a:t>Вы</a:t>
            </a:r>
            <a:r>
              <a:rPr lang="en-US" sz="6600" dirty="0">
                <a:solidFill>
                  <a:srgbClr val="66FF66"/>
                </a:solidFill>
                <a:latin typeface="Comic Sans MS" pitchFamily="66" charset="0"/>
              </a:rPr>
              <a:t>”</a:t>
            </a:r>
            <a:endParaRPr lang="ru-RU" sz="6600" dirty="0">
              <a:solidFill>
                <a:srgbClr val="66FF66"/>
              </a:solidFill>
              <a:latin typeface="Comic Sans MS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rtlCol="0">
            <a:normAutofit fontScale="92500"/>
          </a:bodyPr>
          <a:lstStyle/>
          <a:p>
            <a:pPr algn="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			              </a:t>
            </a:r>
            <a:r>
              <a:rPr lang="ru-RU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Пустое 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”</a:t>
            </a:r>
            <a:r>
              <a:rPr lang="ru-RU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Вы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”</a:t>
            </a:r>
            <a:r>
              <a:rPr lang="ru-RU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						</a:t>
            </a:r>
            <a:r>
              <a:rPr lang="ru-RU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сердечным    	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		”</a:t>
            </a:r>
            <a:r>
              <a:rPr lang="ru-RU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Ты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”</a:t>
            </a:r>
            <a:r>
              <a:rPr lang="ru-RU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она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,</a:t>
            </a:r>
            <a:r>
              <a:rPr lang="ru-RU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обмолвясь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,</a:t>
            </a:r>
            <a:r>
              <a:rPr lang="ru-RU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	</a:t>
            </a:r>
            <a:r>
              <a:rPr lang="ru-RU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заменила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.</a:t>
            </a:r>
          </a:p>
          <a:p>
            <a:pPr algn="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						</a:t>
            </a:r>
            <a:r>
              <a:rPr lang="ru-RU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А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.</a:t>
            </a:r>
            <a:r>
              <a:rPr lang="ru-RU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С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.</a:t>
            </a:r>
            <a:r>
              <a:rPr lang="ru-RU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Пушкин</a:t>
            </a:r>
            <a:r>
              <a:rPr lang="en-US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.</a:t>
            </a:r>
            <a:endParaRPr lang="ru-RU" sz="54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7359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6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6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4" descr="CtnWms194931922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692150"/>
            <a:ext cx="8229600" cy="4495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2800" smtClean="0">
                <a:latin typeface="Comic Sans MS" pitchFamily="66" charset="0"/>
              </a:rPr>
              <a:t>“</a:t>
            </a:r>
            <a:r>
              <a:rPr lang="ru-RU" sz="2800" smtClean="0">
                <a:latin typeface="Comic Sans MS" pitchFamily="66" charset="0"/>
              </a:rPr>
              <a:t>Ты</a:t>
            </a:r>
            <a:r>
              <a:rPr lang="en-US" sz="2800" smtClean="0">
                <a:latin typeface="Comic Sans MS" pitchFamily="66" charset="0"/>
              </a:rPr>
              <a:t>”</a:t>
            </a:r>
            <a:r>
              <a:rPr lang="ru-RU" sz="2800" smtClean="0">
                <a:latin typeface="Comic Sans MS" pitchFamily="66" charset="0"/>
              </a:rPr>
              <a:t> и </a:t>
            </a:r>
            <a:r>
              <a:rPr lang="en-US" sz="2800" smtClean="0">
                <a:latin typeface="Comic Sans MS" pitchFamily="66" charset="0"/>
              </a:rPr>
              <a:t>”</a:t>
            </a:r>
            <a:r>
              <a:rPr lang="ru-RU" sz="2800" smtClean="0">
                <a:latin typeface="Comic Sans MS" pitchFamily="66" charset="0"/>
              </a:rPr>
              <a:t>Вы</a:t>
            </a:r>
            <a:r>
              <a:rPr lang="en-US" sz="2800" smtClean="0">
                <a:latin typeface="Comic Sans MS" pitchFamily="66" charset="0"/>
              </a:rPr>
              <a:t>”</a:t>
            </a:r>
            <a:r>
              <a:rPr lang="ru-RU" sz="2800" smtClean="0">
                <a:latin typeface="Comic Sans MS" pitchFamily="66" charset="0"/>
              </a:rPr>
              <a:t> – местоимения </a:t>
            </a:r>
            <a:r>
              <a:rPr lang="en-US" sz="2800" smtClean="0">
                <a:latin typeface="Comic Sans MS" pitchFamily="66" charset="0"/>
              </a:rPr>
              <a:t>,</a:t>
            </a:r>
            <a:r>
              <a:rPr lang="ru-RU" sz="2800" smtClean="0">
                <a:latin typeface="Comic Sans MS" pitchFamily="66" charset="0"/>
              </a:rPr>
              <a:t> употребляются</a:t>
            </a:r>
            <a:r>
              <a:rPr lang="en-US" sz="2800" smtClean="0">
                <a:latin typeface="Comic Sans MS" pitchFamily="66" charset="0"/>
              </a:rPr>
              <a:t>”</a:t>
            </a:r>
            <a:r>
              <a:rPr lang="ru-RU" sz="2800" smtClean="0">
                <a:latin typeface="Comic Sans MS" pitchFamily="66" charset="0"/>
              </a:rPr>
              <a:t>вместо имени</a:t>
            </a:r>
            <a:r>
              <a:rPr lang="en-US" sz="2800" smtClean="0">
                <a:latin typeface="Comic Sans MS" pitchFamily="66" charset="0"/>
              </a:rPr>
              <a:t>”.</a:t>
            </a:r>
            <a:r>
              <a:rPr lang="ru-RU" sz="2800" smtClean="0">
                <a:latin typeface="Comic Sans MS" pitchFamily="66" charset="0"/>
              </a:rPr>
              <a:t> </a:t>
            </a:r>
            <a:r>
              <a:rPr lang="en-US" sz="2800" smtClean="0">
                <a:latin typeface="Comic Sans MS" pitchFamily="66" charset="0"/>
              </a:rPr>
              <a:t>”</a:t>
            </a:r>
            <a:r>
              <a:rPr lang="ru-RU" sz="2800" smtClean="0">
                <a:latin typeface="Comic Sans MS" pitchFamily="66" charset="0"/>
              </a:rPr>
              <a:t>Жизнь</a:t>
            </a:r>
            <a:r>
              <a:rPr lang="en-US" sz="2800" smtClean="0">
                <a:latin typeface="Comic Sans MS" pitchFamily="66" charset="0"/>
              </a:rPr>
              <a:t>”</a:t>
            </a:r>
            <a:r>
              <a:rPr lang="ru-RU" sz="2800" smtClean="0">
                <a:latin typeface="Comic Sans MS" pitchFamily="66" charset="0"/>
              </a:rPr>
              <a:t> местоимений сама по себе очень интересна</a:t>
            </a:r>
            <a:r>
              <a:rPr lang="en-US" sz="2800" smtClean="0">
                <a:latin typeface="Comic Sans MS" pitchFamily="66" charset="0"/>
              </a:rPr>
              <a:t>.</a:t>
            </a:r>
            <a:r>
              <a:rPr lang="ru-RU" sz="2800" smtClean="0">
                <a:latin typeface="Comic Sans MS" pitchFamily="66" charset="0"/>
              </a:rPr>
              <a:t> Тем более что личные местоимения имеют прямое отношение к речевому этикету</a:t>
            </a:r>
            <a:r>
              <a:rPr lang="en-US" sz="2800" smtClean="0">
                <a:latin typeface="Comic Sans MS" pitchFamily="66" charset="0"/>
              </a:rPr>
              <a:t>.</a:t>
            </a:r>
            <a:r>
              <a:rPr lang="ru-RU" sz="2800" smtClean="0">
                <a:latin typeface="Comic Sans MS" pitchFamily="66" charset="0"/>
              </a:rPr>
              <a:t>   Они связаны с самоназываниями и с называниями собеседника</a:t>
            </a:r>
            <a:r>
              <a:rPr lang="en-US" sz="2800" smtClean="0">
                <a:latin typeface="Comic Sans MS" pitchFamily="66" charset="0"/>
              </a:rPr>
              <a:t>,</a:t>
            </a:r>
            <a:r>
              <a:rPr lang="ru-RU" sz="2800" smtClean="0">
                <a:latin typeface="Comic Sans MS" pitchFamily="66" charset="0"/>
              </a:rPr>
              <a:t> с ощущением того </a:t>
            </a:r>
            <a:r>
              <a:rPr lang="en-US" sz="2800" smtClean="0">
                <a:latin typeface="Comic Sans MS" pitchFamily="66" charset="0"/>
              </a:rPr>
              <a:t>,</a:t>
            </a:r>
            <a:r>
              <a:rPr lang="ru-RU" sz="2800" smtClean="0">
                <a:latin typeface="Comic Sans MS" pitchFamily="66" charset="0"/>
              </a:rPr>
              <a:t> что </a:t>
            </a:r>
            <a:r>
              <a:rPr lang="en-US" sz="2800" smtClean="0">
                <a:latin typeface="Comic Sans MS" pitchFamily="66" charset="0"/>
              </a:rPr>
              <a:t>“</a:t>
            </a:r>
            <a:r>
              <a:rPr lang="ru-RU" sz="2800" smtClean="0">
                <a:latin typeface="Comic Sans MS" pitchFamily="66" charset="0"/>
              </a:rPr>
              <a:t>прилично</a:t>
            </a:r>
            <a:r>
              <a:rPr lang="en-US" sz="2800" smtClean="0">
                <a:latin typeface="Comic Sans MS" pitchFamily="66" charset="0"/>
              </a:rPr>
              <a:t>”</a:t>
            </a:r>
            <a:r>
              <a:rPr lang="ru-RU" sz="2800" smtClean="0">
                <a:latin typeface="Comic Sans MS" pitchFamily="66" charset="0"/>
              </a:rPr>
              <a:t> и</a:t>
            </a:r>
            <a:r>
              <a:rPr lang="en-US" sz="2800" smtClean="0">
                <a:latin typeface="Comic Sans MS" pitchFamily="66" charset="0"/>
              </a:rPr>
              <a:t>  “</a:t>
            </a:r>
            <a:r>
              <a:rPr lang="ru-RU" sz="2800" smtClean="0">
                <a:latin typeface="Comic Sans MS" pitchFamily="66" charset="0"/>
              </a:rPr>
              <a:t>неприлично</a:t>
            </a:r>
            <a:r>
              <a:rPr lang="en-US" sz="2800" smtClean="0">
                <a:latin typeface="Comic Sans MS" pitchFamily="66" charset="0"/>
              </a:rPr>
              <a:t>”</a:t>
            </a:r>
            <a:r>
              <a:rPr lang="ru-RU" sz="2800" smtClean="0">
                <a:latin typeface="Comic Sans MS" pitchFamily="66" charset="0"/>
              </a:rPr>
              <a:t> в таком назывании</a:t>
            </a:r>
            <a:r>
              <a:rPr lang="en-US" sz="2800" smtClean="0">
                <a:latin typeface="Comic Sans MS" pitchFamily="66" charset="0"/>
              </a:rPr>
              <a:t>.</a:t>
            </a:r>
            <a:endParaRPr lang="ru-RU" sz="2800" smtClean="0">
              <a:latin typeface="Comic Sans MS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7938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4" descr="CtnWms194931922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14313" y="750888"/>
            <a:ext cx="4643437" cy="53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В русском языке широко распространено Вы – общение в неофициальной речи. Поверхностное знакомство в одних случаях и неблизкие длительные отношения старых знакомых в других показываются употреблением вежливого «Вы». Кроме того, Вы – общение свидетельствует об уважении участников диалога; так, Вы – общение характерно для давних подруг, питающие друг к другу глубокие чувства уважения и преданности. Чаще Вы – общение при длительном знакомстве или дружеских отношениях наблюдается среди женщин. Мужчины разных социальных слоёв чаще склоны к Ты – общению. Среди необразованных и малокультурных мужчин Ты – общение считается единственно приемлемой формой социального взаимодействия. </a:t>
            </a:r>
          </a:p>
        </p:txBody>
      </p:sp>
      <p:pic>
        <p:nvPicPr>
          <p:cNvPr id="11" name="Рисунок 10" descr="Рисунок4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2357438"/>
            <a:ext cx="4000500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4" descr="spacback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6" name="Rectangle 20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357188"/>
            <a:ext cx="4286250" cy="5975350"/>
          </a:xfrm>
        </p:spPr>
        <p:txBody>
          <a:bodyPr/>
          <a:lstStyle/>
          <a:p>
            <a:pPr marL="533400" indent="-533400" eaLnBrk="1" hangingPunct="1">
              <a:buFontTx/>
              <a:buNone/>
            </a:pPr>
            <a:r>
              <a:rPr lang="ru-RU" sz="3200" smtClean="0">
                <a:latin typeface="Comic Sans MS" pitchFamily="66" charset="0"/>
              </a:rPr>
              <a:t>            ВЫ          </a:t>
            </a:r>
          </a:p>
          <a:p>
            <a:pPr marL="533400" indent="-533400" algn="ctr" eaLnBrk="1" hangingPunct="1">
              <a:buFontTx/>
              <a:buNone/>
            </a:pPr>
            <a:r>
              <a:rPr lang="ru-RU" sz="2000" smtClean="0">
                <a:latin typeface="Comic Sans MS" pitchFamily="66" charset="0"/>
              </a:rPr>
              <a:t>Обращение на </a:t>
            </a:r>
            <a:r>
              <a:rPr lang="en-US" sz="2000" smtClean="0">
                <a:latin typeface="Comic Sans MS" pitchFamily="66" charset="0"/>
              </a:rPr>
              <a:t>“</a:t>
            </a:r>
            <a:r>
              <a:rPr lang="ru-RU" sz="2000" smtClean="0">
                <a:latin typeface="Comic Sans MS" pitchFamily="66" charset="0"/>
              </a:rPr>
              <a:t>Вы</a:t>
            </a:r>
            <a:r>
              <a:rPr lang="en-US" sz="2000" smtClean="0">
                <a:latin typeface="Comic Sans MS" pitchFamily="66" charset="0"/>
              </a:rPr>
              <a:t>”</a:t>
            </a:r>
            <a:r>
              <a:rPr lang="ru-RU" sz="2000" smtClean="0">
                <a:latin typeface="Comic Sans MS" pitchFamily="66" charset="0"/>
              </a:rPr>
              <a:t> свидетельствует о большей вежливости</a:t>
            </a:r>
            <a:r>
              <a:rPr lang="en-US" sz="2000" smtClean="0">
                <a:latin typeface="Comic Sans MS" pitchFamily="66" charset="0"/>
              </a:rPr>
              <a:t>:</a:t>
            </a:r>
            <a:endParaRPr lang="ru-RU" sz="2000" smtClean="0">
              <a:latin typeface="Comic Sans MS" pitchFamily="66" charset="0"/>
            </a:endParaRPr>
          </a:p>
          <a:p>
            <a:pPr marL="533400" indent="-533400" algn="ctr" eaLnBrk="1" hangingPunct="1">
              <a:buFontTx/>
              <a:buNone/>
            </a:pPr>
            <a:endParaRPr lang="ru-RU" sz="800" smtClean="0">
              <a:latin typeface="Comic Sans MS" pitchFamily="66" charset="0"/>
            </a:endParaRPr>
          </a:p>
          <a:p>
            <a:pPr marL="533400" indent="-533400" eaLnBrk="1" hangingPunct="1">
              <a:buFontTx/>
              <a:buAutoNum type="arabicPeriod"/>
            </a:pPr>
            <a:r>
              <a:rPr lang="ru-RU" sz="2000" smtClean="0">
                <a:latin typeface="Comic Sans MS" pitchFamily="66" charset="0"/>
              </a:rPr>
              <a:t>К незнакомому</a:t>
            </a:r>
            <a:r>
              <a:rPr lang="en-US" sz="2000" smtClean="0">
                <a:latin typeface="Comic Sans MS" pitchFamily="66" charset="0"/>
              </a:rPr>
              <a:t>,</a:t>
            </a:r>
            <a:r>
              <a:rPr lang="ru-RU" sz="2000" smtClean="0">
                <a:latin typeface="Comic Sans MS" pitchFamily="66" charset="0"/>
              </a:rPr>
              <a:t> малознакомому человеку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sz="2000" smtClean="0">
                <a:latin typeface="Comic Sans MS" pitchFamily="66" charset="0"/>
              </a:rPr>
              <a:t>В официальной обстановке общения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sz="2000" smtClean="0">
                <a:latin typeface="Comic Sans MS" pitchFamily="66" charset="0"/>
              </a:rPr>
              <a:t>При подчеркнуто вежливом </a:t>
            </a:r>
            <a:r>
              <a:rPr lang="en-US" sz="2000" smtClean="0">
                <a:latin typeface="Comic Sans MS" pitchFamily="66" charset="0"/>
              </a:rPr>
              <a:t>,</a:t>
            </a:r>
            <a:r>
              <a:rPr lang="ru-RU" sz="2000" smtClean="0">
                <a:latin typeface="Comic Sans MS" pitchFamily="66" charset="0"/>
              </a:rPr>
              <a:t> сдержанном отношении к человеку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sz="2000" smtClean="0">
                <a:latin typeface="Comic Sans MS" pitchFamily="66" charset="0"/>
              </a:rPr>
              <a:t>К равному и старшему (по возрасту</a:t>
            </a:r>
            <a:r>
              <a:rPr lang="en-US" sz="2000" smtClean="0">
                <a:latin typeface="Comic Sans MS" pitchFamily="66" charset="0"/>
              </a:rPr>
              <a:t>, </a:t>
            </a:r>
            <a:r>
              <a:rPr lang="ru-RU" sz="2000" smtClean="0">
                <a:latin typeface="Comic Sans MS" pitchFamily="66" charset="0"/>
              </a:rPr>
              <a:t>положению) человеку </a:t>
            </a:r>
          </a:p>
        </p:txBody>
      </p:sp>
      <p:sp>
        <p:nvSpPr>
          <p:cNvPr id="9237" name="Rectangle 21"/>
          <p:cNvSpPr>
            <a:spLocks noGrp="1" noChangeArrowheads="1"/>
          </p:cNvSpPr>
          <p:nvPr>
            <p:ph type="body" sz="half" idx="2"/>
          </p:nvPr>
        </p:nvSpPr>
        <p:spPr>
          <a:xfrm>
            <a:off x="4859338" y="333375"/>
            <a:ext cx="4105275" cy="5543550"/>
          </a:xfrm>
        </p:spPr>
        <p:txBody>
          <a:bodyPr/>
          <a:lstStyle/>
          <a:p>
            <a:pPr marL="533400" indent="-533400" eaLnBrk="1" hangingPunct="1">
              <a:buFontTx/>
              <a:buNone/>
            </a:pPr>
            <a:r>
              <a:rPr lang="ru-RU" sz="3200" smtClean="0">
                <a:latin typeface="Comic Sans MS" pitchFamily="66" charset="0"/>
              </a:rPr>
              <a:t>            ТЫ</a:t>
            </a:r>
          </a:p>
          <a:p>
            <a:pPr marL="533400" indent="-533400" algn="ctr" eaLnBrk="1" hangingPunct="1">
              <a:buFontTx/>
              <a:buNone/>
            </a:pPr>
            <a:r>
              <a:rPr lang="ru-RU" sz="2000" smtClean="0">
                <a:latin typeface="Comic Sans MS" pitchFamily="66" charset="0"/>
              </a:rPr>
              <a:t>Обращение на </a:t>
            </a:r>
            <a:r>
              <a:rPr lang="en-US" sz="2000" smtClean="0">
                <a:latin typeface="Comic Sans MS" pitchFamily="66" charset="0"/>
              </a:rPr>
              <a:t>“</a:t>
            </a:r>
            <a:r>
              <a:rPr lang="ru-RU" sz="2000" smtClean="0">
                <a:latin typeface="Comic Sans MS" pitchFamily="66" charset="0"/>
              </a:rPr>
              <a:t>Ты</a:t>
            </a:r>
            <a:r>
              <a:rPr lang="en-US" sz="2000" smtClean="0">
                <a:latin typeface="Comic Sans MS" pitchFamily="66" charset="0"/>
              </a:rPr>
              <a:t>”</a:t>
            </a:r>
            <a:r>
              <a:rPr lang="ru-RU" sz="2000" smtClean="0">
                <a:latin typeface="Comic Sans MS" pitchFamily="66" charset="0"/>
              </a:rPr>
              <a:t> свидетельствует о меньшей вежливости</a:t>
            </a:r>
            <a:r>
              <a:rPr lang="en-US" sz="2000" smtClean="0">
                <a:latin typeface="Comic Sans MS" pitchFamily="66" charset="0"/>
              </a:rPr>
              <a:t>:</a:t>
            </a:r>
            <a:endParaRPr lang="ru-RU" sz="2000" smtClean="0">
              <a:latin typeface="Comic Sans MS" pitchFamily="66" charset="0"/>
            </a:endParaRPr>
          </a:p>
          <a:p>
            <a:pPr marL="533400" indent="-533400" algn="ctr" eaLnBrk="1" hangingPunct="1">
              <a:buFontTx/>
              <a:buNone/>
            </a:pPr>
            <a:endParaRPr lang="ru-RU" sz="800" smtClean="0">
              <a:latin typeface="Comic Sans MS" pitchFamily="66" charset="0"/>
            </a:endParaRPr>
          </a:p>
          <a:p>
            <a:pPr marL="533400" indent="-533400" algn="ctr" eaLnBrk="1" hangingPunct="1">
              <a:buFontTx/>
              <a:buNone/>
            </a:pPr>
            <a:r>
              <a:rPr lang="ru-RU" sz="2000" smtClean="0">
                <a:latin typeface="Comic Sans MS" pitchFamily="66" charset="0"/>
              </a:rPr>
              <a:t>1. К хорошо знакомому человеку </a:t>
            </a:r>
          </a:p>
          <a:p>
            <a:pPr marL="533400" indent="-533400" algn="ctr" eaLnBrk="1" hangingPunct="1">
              <a:buFontTx/>
              <a:buNone/>
            </a:pPr>
            <a:r>
              <a:rPr lang="ru-RU" sz="2000" smtClean="0">
                <a:latin typeface="Comic Sans MS" pitchFamily="66" charset="0"/>
              </a:rPr>
              <a:t>2. В неофициальной обстановке общения</a:t>
            </a:r>
          </a:p>
          <a:p>
            <a:pPr marL="533400" indent="-533400" algn="ctr" eaLnBrk="1" hangingPunct="1">
              <a:buFontTx/>
              <a:buNone/>
            </a:pPr>
            <a:r>
              <a:rPr lang="ru-RU" sz="2000" smtClean="0">
                <a:latin typeface="Comic Sans MS" pitchFamily="66" charset="0"/>
              </a:rPr>
              <a:t>3. При дружеском</a:t>
            </a:r>
            <a:r>
              <a:rPr lang="en-US" sz="2000" smtClean="0">
                <a:latin typeface="Comic Sans MS" pitchFamily="66" charset="0"/>
              </a:rPr>
              <a:t>,</a:t>
            </a:r>
            <a:r>
              <a:rPr lang="ru-RU" sz="2000" smtClean="0">
                <a:latin typeface="Comic Sans MS" pitchFamily="66" charset="0"/>
              </a:rPr>
              <a:t> фамильярном</a:t>
            </a:r>
            <a:r>
              <a:rPr lang="en-US" sz="2000" smtClean="0">
                <a:latin typeface="Comic Sans MS" pitchFamily="66" charset="0"/>
              </a:rPr>
              <a:t>,</a:t>
            </a:r>
            <a:r>
              <a:rPr lang="ru-RU" sz="2000" smtClean="0">
                <a:latin typeface="Comic Sans MS" pitchFamily="66" charset="0"/>
              </a:rPr>
              <a:t>интимном отношении к человеку</a:t>
            </a:r>
          </a:p>
          <a:p>
            <a:pPr marL="533400" indent="-533400" algn="ctr" eaLnBrk="1" hangingPunct="1">
              <a:buFontTx/>
              <a:buNone/>
            </a:pPr>
            <a:r>
              <a:rPr lang="ru-RU" sz="2000" smtClean="0">
                <a:latin typeface="Comic Sans MS" pitchFamily="66" charset="0"/>
              </a:rPr>
              <a:t>4. К равному и младшему (по возрасту</a:t>
            </a:r>
            <a:r>
              <a:rPr lang="en-US" sz="2000" smtClean="0">
                <a:latin typeface="Comic Sans MS" pitchFamily="66" charset="0"/>
              </a:rPr>
              <a:t>, </a:t>
            </a:r>
            <a:r>
              <a:rPr lang="ru-RU" sz="2000" smtClean="0">
                <a:latin typeface="Comic Sans MS" pitchFamily="66" charset="0"/>
              </a:rPr>
              <a:t>положению) человеку</a:t>
            </a:r>
          </a:p>
          <a:p>
            <a:pPr marL="533400" indent="-533400" algn="ctr" eaLnBrk="1" hangingPunct="1">
              <a:buFontTx/>
              <a:buNone/>
            </a:pPr>
            <a:endParaRPr lang="ru-RU" sz="2000" smtClean="0">
              <a:latin typeface="Comic Sans MS" pitchFamily="66" charset="0"/>
            </a:endParaRPr>
          </a:p>
          <a:p>
            <a:pPr marL="533400" indent="-533400" algn="ctr" eaLnBrk="1" hangingPunct="1">
              <a:buFontTx/>
              <a:buNone/>
            </a:pPr>
            <a:endParaRPr lang="ru-RU" sz="3200" smtClean="0">
              <a:latin typeface="Comic Sans MS" pitchFamily="66" charset="0"/>
            </a:endParaRPr>
          </a:p>
        </p:txBody>
      </p:sp>
      <p:sp>
        <p:nvSpPr>
          <p:cNvPr id="19461" name="Line 24"/>
          <p:cNvSpPr>
            <a:spLocks noChangeShapeType="1"/>
          </p:cNvSpPr>
          <p:nvPr/>
        </p:nvSpPr>
        <p:spPr bwMode="auto">
          <a:xfrm>
            <a:off x="4643438" y="13414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custDataLst>
      <p:tags r:id="rId1"/>
    </p:custDataLst>
  </p:cSld>
  <p:clrMapOvr>
    <a:masterClrMapping/>
  </p:clrMapOvr>
  <p:transition spd="slow" advClick="0" advTm="14485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2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2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6" grpId="0" build="p"/>
      <p:bldP spid="923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08050"/>
            <a:ext cx="8229600" cy="544988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000" b="1" smtClean="0">
                <a:latin typeface="Impact" pitchFamily="34" charset="0"/>
              </a:rPr>
              <a:t>Уважительность  к  другому человеку </a:t>
            </a:r>
            <a:r>
              <a:rPr lang="en-US" sz="4000" b="1" smtClean="0">
                <a:latin typeface="Impact" pitchFamily="34" charset="0"/>
              </a:rPr>
              <a:t>,</a:t>
            </a:r>
            <a:r>
              <a:rPr lang="ru-RU" sz="4000" b="1" smtClean="0">
                <a:latin typeface="Impact" pitchFamily="34" charset="0"/>
              </a:rPr>
              <a:t>  вежливость  и доброжелательность  помогает словесно  выразить  речевой этикет</a:t>
            </a:r>
            <a:r>
              <a:rPr lang="en-US" sz="4000" b="1" smtClean="0">
                <a:latin typeface="Impact" pitchFamily="34" charset="0"/>
              </a:rPr>
              <a:t>;</a:t>
            </a:r>
            <a:r>
              <a:rPr lang="ru-RU" sz="4000" b="1" smtClean="0">
                <a:latin typeface="Impact" pitchFamily="34" charset="0"/>
              </a:rPr>
              <a:t>  он  же  уместно  в  меру употребляемый</a:t>
            </a:r>
            <a:r>
              <a:rPr lang="en-US" sz="4000" b="1" smtClean="0">
                <a:latin typeface="Impact" pitchFamily="34" charset="0"/>
              </a:rPr>
              <a:t>,</a:t>
            </a:r>
            <a:r>
              <a:rPr lang="ru-RU" sz="4000" b="1" smtClean="0">
                <a:latin typeface="Impact" pitchFamily="34" charset="0"/>
              </a:rPr>
              <a:t>  в  конечном итоге  формирует  культуру поведения</a:t>
            </a:r>
            <a:r>
              <a:rPr lang="en-US" sz="4000" b="1" smtClean="0">
                <a:latin typeface="Impact" pitchFamily="34" charset="0"/>
              </a:rPr>
              <a:t>.</a:t>
            </a:r>
            <a:endParaRPr lang="ru-RU" sz="4000" b="1" smtClean="0">
              <a:latin typeface="Impact" pitchFamily="34" charset="0"/>
            </a:endParaRPr>
          </a:p>
        </p:txBody>
      </p:sp>
    </p:spTree>
  </p:cSld>
  <p:clrMapOvr>
    <a:masterClrMapping/>
  </p:clrMapOvr>
  <p:transition spd="slow" advClick="0" advTm="5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>
                <a:latin typeface="Comic Sans MS" pitchFamily="66" charset="0"/>
              </a:rPr>
              <a:t>Таким образом</a:t>
            </a:r>
            <a:r>
              <a:rPr lang="en-US" smtClean="0">
                <a:latin typeface="Comic Sans MS" pitchFamily="66" charset="0"/>
              </a:rPr>
              <a:t>,</a:t>
            </a:r>
            <a:r>
              <a:rPr lang="ru-RU" smtClean="0">
                <a:latin typeface="Comic Sans MS" pitchFamily="66" charset="0"/>
              </a:rPr>
              <a:t>речевой этикет представляет собой совокупность словесных форм учтивости </a:t>
            </a:r>
            <a:r>
              <a:rPr lang="en-US" smtClean="0">
                <a:latin typeface="Comic Sans MS" pitchFamily="66" charset="0"/>
              </a:rPr>
              <a:t>,</a:t>
            </a:r>
            <a:r>
              <a:rPr lang="ru-RU" smtClean="0">
                <a:latin typeface="Comic Sans MS" pitchFamily="66" charset="0"/>
              </a:rPr>
              <a:t> вежливости </a:t>
            </a:r>
            <a:r>
              <a:rPr lang="en-US" smtClean="0">
                <a:latin typeface="Comic Sans MS" pitchFamily="66" charset="0"/>
              </a:rPr>
              <a:t>, </a:t>
            </a:r>
            <a:r>
              <a:rPr lang="ru-RU" smtClean="0">
                <a:latin typeface="Comic Sans MS" pitchFamily="66" charset="0"/>
              </a:rPr>
              <a:t>то</a:t>
            </a:r>
            <a:r>
              <a:rPr lang="en-US" smtClean="0">
                <a:latin typeface="Comic Sans MS" pitchFamily="66" charset="0"/>
              </a:rPr>
              <a:t> </a:t>
            </a:r>
            <a:r>
              <a:rPr lang="ru-RU" smtClean="0">
                <a:latin typeface="Comic Sans MS" pitchFamily="66" charset="0"/>
              </a:rPr>
              <a:t>есть то</a:t>
            </a:r>
            <a:r>
              <a:rPr lang="en-US" smtClean="0">
                <a:latin typeface="Comic Sans MS" pitchFamily="66" charset="0"/>
              </a:rPr>
              <a:t>,</a:t>
            </a:r>
            <a:r>
              <a:rPr lang="ru-RU" smtClean="0">
                <a:latin typeface="Comic Sans MS" pitchFamily="66" charset="0"/>
              </a:rPr>
              <a:t>без чего нам с вами нельзя обойтись</a:t>
            </a:r>
            <a:r>
              <a:rPr lang="en-US" smtClean="0">
                <a:latin typeface="Comic Sans MS" pitchFamily="66" charset="0"/>
              </a:rPr>
              <a:t>,</a:t>
            </a:r>
            <a:r>
              <a:rPr lang="ru-RU" smtClean="0">
                <a:latin typeface="Comic Sans MS" pitchFamily="66" charset="0"/>
              </a:rPr>
              <a:t>в каком бы уголке Земли мы ни находились</a:t>
            </a:r>
            <a:r>
              <a:rPr lang="en-US" smtClean="0">
                <a:latin typeface="Comic Sans MS" pitchFamily="66" charset="0"/>
              </a:rPr>
              <a:t>.</a:t>
            </a:r>
            <a:r>
              <a:rPr lang="ru-RU" smtClean="0"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ransition spd="slow" advClick="0" advTm="5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 i="1" smtClean="0">
                <a:solidFill>
                  <a:srgbClr val="990099"/>
                </a:solidFill>
              </a:rPr>
              <a:t>Что такое культура речи?</a:t>
            </a:r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0" y="1643063"/>
            <a:ext cx="9144000" cy="5214937"/>
          </a:xfrm>
          <a:solidFill>
            <a:srgbClr val="92D050"/>
          </a:solidFill>
          <a:ln>
            <a:solidFill>
              <a:srgbClr val="FF000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dirty="0" smtClean="0"/>
              <a:t> </a:t>
            </a:r>
            <a:r>
              <a:rPr lang="ru-RU" sz="4400" i="1" dirty="0" smtClean="0">
                <a:solidFill>
                  <a:schemeClr val="accent4"/>
                </a:solidFill>
                <a:latin typeface="Book Antiqua" pitchFamily="18" charset="0"/>
              </a:rPr>
              <a:t>КУЛЬТУРА РЕЧИ</a:t>
            </a:r>
            <a:r>
              <a:rPr lang="ru-RU" sz="4800" i="1" dirty="0" smtClean="0">
                <a:solidFill>
                  <a:schemeClr val="accent4"/>
                </a:solidFill>
                <a:latin typeface="Book Antiqua" pitchFamily="18" charset="0"/>
              </a:rPr>
              <a:t> </a:t>
            </a:r>
            <a:r>
              <a:rPr lang="ru-RU" sz="4000" i="1" dirty="0" smtClean="0"/>
              <a:t>– </a:t>
            </a:r>
            <a:r>
              <a:rPr lang="ru-RU" sz="2400" i="1" dirty="0" smtClean="0"/>
              <a:t>прикладной раздел языкознания, в котором рассматриваются два </a:t>
            </a:r>
            <a:r>
              <a:rPr lang="ru-RU" sz="2400" dirty="0" smtClean="0"/>
              <a:t> вопроса: </a:t>
            </a:r>
            <a:endParaRPr lang="ru-RU" sz="2400" i="1" dirty="0" smtClean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i="1" dirty="0" smtClean="0"/>
              <a:t>             </a:t>
            </a:r>
            <a:r>
              <a:rPr lang="ru-RU" sz="2400" dirty="0" smtClean="0">
                <a:solidFill>
                  <a:srgbClr val="3366FF"/>
                </a:solidFill>
              </a:rPr>
              <a:t>                          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rgbClr val="00B0F0"/>
                </a:solidFill>
              </a:rPr>
              <a:t>             </a:t>
            </a:r>
            <a:r>
              <a:rPr lang="ru-RU" sz="4400" dirty="0" smtClean="0">
                <a:solidFill>
                  <a:srgbClr val="C00000"/>
                </a:solidFill>
              </a:rPr>
              <a:t>КАК ГОВОРИТЬ ПРАВИЛЬНО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>
                <a:solidFill>
                  <a:srgbClr val="C00000"/>
                </a:solidFill>
              </a:rPr>
              <a:t>                             и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>
                <a:solidFill>
                  <a:srgbClr val="C00000"/>
                </a:solidFill>
              </a:rPr>
              <a:t>         КАК  ГОВОРИТЬ ХОРОШО?</a:t>
            </a:r>
            <a:r>
              <a:rPr lang="ru-RU" sz="6600" dirty="0" smtClean="0">
                <a:solidFill>
                  <a:srgbClr val="C00000"/>
                </a:solidFill>
              </a:rPr>
              <a:t> </a:t>
            </a:r>
            <a:endParaRPr lang="ru-RU" sz="4800" dirty="0" smtClean="0">
              <a:solidFill>
                <a:srgbClr val="C000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/>
              <a:t>     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75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3" grpId="0"/>
      <p:bldP spid="308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85813" y="0"/>
            <a:ext cx="81375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3600" b="1" i="1">
                <a:latin typeface="Comic Sans MS" pitchFamily="66" charset="0"/>
              </a:rPr>
              <a:t>Запомни </a:t>
            </a:r>
            <a:r>
              <a:rPr lang="en-US" sz="3200">
                <a:latin typeface="Comic Sans MS" pitchFamily="66" charset="0"/>
              </a:rPr>
              <a:t>:</a:t>
            </a:r>
            <a:r>
              <a:rPr lang="ru-RU" sz="3200">
                <a:latin typeface="Comic Sans MS" pitchFamily="66" charset="0"/>
              </a:rPr>
              <a:t> грубость вредит всегда и везде </a:t>
            </a:r>
            <a:r>
              <a:rPr lang="en-US" sz="3200">
                <a:latin typeface="Comic Sans MS" pitchFamily="66" charset="0"/>
              </a:rPr>
              <a:t>,</a:t>
            </a:r>
            <a:r>
              <a:rPr lang="ru-RU" sz="3200">
                <a:latin typeface="Comic Sans MS" pitchFamily="66" charset="0"/>
              </a:rPr>
              <a:t> никому и ни при каких обстоятельствах не позволено грубить!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3200">
                <a:latin typeface="Comic Sans MS" pitchFamily="66" charset="0"/>
              </a:rPr>
              <a:t>Давайте запомним и другое</a:t>
            </a:r>
            <a:r>
              <a:rPr lang="en-US" sz="3200">
                <a:latin typeface="Comic Sans MS" pitchFamily="66" charset="0"/>
              </a:rPr>
              <a:t>:</a:t>
            </a:r>
            <a:r>
              <a:rPr lang="ru-RU" sz="3200">
                <a:latin typeface="Comic Sans MS" pitchFamily="66" charset="0"/>
              </a:rPr>
              <a:t> слово доброе может делать чудеса с человеком </a:t>
            </a:r>
            <a:r>
              <a:rPr lang="en-US" sz="3200">
                <a:latin typeface="Comic Sans MS" pitchFamily="66" charset="0"/>
              </a:rPr>
              <a:t>.</a:t>
            </a:r>
            <a:r>
              <a:rPr lang="ru-RU" sz="3200">
                <a:latin typeface="Comic Sans MS" pitchFamily="66" charset="0"/>
              </a:rPr>
              <a:t> Да что там с человеком ! Блистательная дрессура Дурова </a:t>
            </a:r>
            <a:r>
              <a:rPr lang="en-US" sz="3200">
                <a:latin typeface="Comic Sans MS" pitchFamily="66" charset="0"/>
              </a:rPr>
              <a:t>,</a:t>
            </a:r>
            <a:r>
              <a:rPr lang="ru-RU" sz="3200">
                <a:latin typeface="Comic Sans MS" pitchFamily="66" charset="0"/>
              </a:rPr>
              <a:t>как известно</a:t>
            </a:r>
            <a:r>
              <a:rPr lang="en-US" sz="3200">
                <a:latin typeface="Comic Sans MS" pitchFamily="66" charset="0"/>
              </a:rPr>
              <a:t>,</a:t>
            </a:r>
            <a:r>
              <a:rPr lang="ru-RU" sz="3200">
                <a:latin typeface="Comic Sans MS" pitchFamily="66" charset="0"/>
              </a:rPr>
              <a:t>основана именно на </a:t>
            </a:r>
            <a:r>
              <a:rPr lang="en-US" sz="3200">
                <a:latin typeface="Comic Sans MS" pitchFamily="66" charset="0"/>
              </a:rPr>
              <a:t>“</a:t>
            </a:r>
            <a:r>
              <a:rPr lang="ru-RU" sz="3200">
                <a:latin typeface="Comic Sans MS" pitchFamily="66" charset="0"/>
              </a:rPr>
              <a:t>поглаживаниях</a:t>
            </a:r>
            <a:r>
              <a:rPr lang="en-US" sz="3200">
                <a:latin typeface="Comic Sans MS" pitchFamily="66" charset="0"/>
              </a:rPr>
              <a:t>”.”</a:t>
            </a:r>
            <a:r>
              <a:rPr lang="ru-RU" sz="3200">
                <a:latin typeface="Comic Sans MS" pitchFamily="66" charset="0"/>
              </a:rPr>
              <a:t>Доброе слово и кошке приятно</a:t>
            </a:r>
            <a:r>
              <a:rPr lang="en-US" sz="3200">
                <a:latin typeface="Comic Sans MS" pitchFamily="66" charset="0"/>
              </a:rPr>
              <a:t>”</a:t>
            </a:r>
            <a:r>
              <a:rPr lang="ru-RU" sz="3200">
                <a:latin typeface="Comic Sans MS" pitchFamily="66" charset="0"/>
              </a:rPr>
              <a:t>! А злое всегда обижает</a:t>
            </a:r>
            <a:r>
              <a:rPr lang="en-US" sz="3200">
                <a:latin typeface="Comic Sans MS" pitchFamily="66" charset="0"/>
              </a:rPr>
              <a:t>.</a:t>
            </a:r>
            <a:endParaRPr lang="ru-RU" sz="3200"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endParaRPr lang="ru-RU" sz="3200"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 advTm="5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476250"/>
            <a:ext cx="7386637" cy="44973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4400" smtClean="0">
                <a:latin typeface="Monotype Corsiva" pitchFamily="66" charset="0"/>
              </a:rPr>
              <a:t>   Культура общения</a:t>
            </a:r>
            <a:r>
              <a:rPr lang="ru-RU" sz="3600" smtClean="0">
                <a:latin typeface="Monotype Corsiva" pitchFamily="66" charset="0"/>
              </a:rPr>
              <a:t> – это та часть культуры поведения </a:t>
            </a:r>
            <a:r>
              <a:rPr lang="en-US" sz="3600" smtClean="0">
                <a:latin typeface="Monotype Corsiva" pitchFamily="66" charset="0"/>
              </a:rPr>
              <a:t>,</a:t>
            </a:r>
            <a:r>
              <a:rPr lang="ru-RU" sz="3600" smtClean="0">
                <a:latin typeface="Monotype Corsiva" pitchFamily="66" charset="0"/>
              </a:rPr>
              <a:t> которая выражается главным образом в речи </a:t>
            </a:r>
            <a:r>
              <a:rPr lang="en-US" sz="3600" smtClean="0">
                <a:latin typeface="Monotype Corsiva" pitchFamily="66" charset="0"/>
              </a:rPr>
              <a:t>,</a:t>
            </a:r>
            <a:r>
              <a:rPr lang="ru-RU" sz="3600" smtClean="0">
                <a:latin typeface="Monotype Corsiva" pitchFamily="66" charset="0"/>
              </a:rPr>
              <a:t> во взаимном обмене репликами </a:t>
            </a:r>
            <a:r>
              <a:rPr lang="en-US" sz="3600" smtClean="0">
                <a:latin typeface="Monotype Corsiva" pitchFamily="66" charset="0"/>
              </a:rPr>
              <a:t>,</a:t>
            </a:r>
            <a:r>
              <a:rPr lang="ru-RU" sz="3600" smtClean="0">
                <a:latin typeface="Monotype Corsiva" pitchFamily="66" charset="0"/>
              </a:rPr>
              <a:t> в беседе</a:t>
            </a:r>
            <a:r>
              <a:rPr lang="en-US" sz="3600" smtClean="0">
                <a:latin typeface="Monotype Corsiva" pitchFamily="66" charset="0"/>
              </a:rPr>
              <a:t>.</a:t>
            </a:r>
            <a:r>
              <a:rPr lang="ru-RU" sz="3600" smtClean="0">
                <a:latin typeface="Monotype Corsiva" pitchFamily="66" charset="0"/>
              </a:rPr>
              <a:t> Естественно </a:t>
            </a:r>
            <a:r>
              <a:rPr lang="en-US" sz="3600" smtClean="0">
                <a:latin typeface="Monotype Corsiva" pitchFamily="66" charset="0"/>
              </a:rPr>
              <a:t>,</a:t>
            </a:r>
            <a:r>
              <a:rPr lang="ru-RU" sz="3600" smtClean="0">
                <a:latin typeface="Monotype Corsiva" pitchFamily="66" charset="0"/>
              </a:rPr>
              <a:t> что существуют определенные правила ведения беседы</a:t>
            </a:r>
            <a:r>
              <a:rPr lang="en-US" sz="3600" smtClean="0">
                <a:latin typeface="Monotype Corsiva" pitchFamily="66" charset="0"/>
              </a:rPr>
              <a:t>,</a:t>
            </a:r>
            <a:r>
              <a:rPr lang="ru-RU" sz="3600" smtClean="0">
                <a:latin typeface="Monotype Corsiva" pitchFamily="66" charset="0"/>
              </a:rPr>
              <a:t> которые можно назвать этикетом речи</a:t>
            </a:r>
            <a:r>
              <a:rPr lang="en-US" sz="3600" smtClean="0">
                <a:latin typeface="Monotype Corsiva" pitchFamily="66" charset="0"/>
              </a:rPr>
              <a:t>.</a:t>
            </a:r>
            <a:endParaRPr lang="ru-RU" sz="3600" smtClean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 advClick="0" advTm="5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Содержимое 7" descr="голубенький цветок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0"/>
            <a:ext cx="8115300" cy="714375"/>
          </a:xfrm>
        </p:spPr>
        <p:txBody>
          <a:bodyPr/>
          <a:lstStyle/>
          <a:p>
            <a:pPr eaLnBrk="1" hangingPunct="1"/>
            <a:r>
              <a:rPr lang="ru-RU" sz="4000" smtClean="0"/>
              <a:t>Правила «культуры речи»</a:t>
            </a:r>
          </a:p>
        </p:txBody>
      </p:sp>
      <p:sp>
        <p:nvSpPr>
          <p:cNvPr id="1029" name="TextBox 8"/>
          <p:cNvSpPr txBox="1">
            <a:spLocks noChangeArrowheads="1"/>
          </p:cNvSpPr>
          <p:nvPr/>
        </p:nvSpPr>
        <p:spPr bwMode="auto">
          <a:xfrm>
            <a:off x="1571625" y="1000125"/>
            <a:ext cx="6643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357188" y="1214438"/>
          <a:ext cx="8572500" cy="5643562"/>
        </p:xfrm>
        <a:graphic>
          <a:graphicData uri="http://schemas.openxmlformats.org/presentationml/2006/ole">
            <p:oleObj spid="_x0000_s1026" name="Документ" r:id="rId4" imgW="6102360" imgH="4044960" progId="Word.Document.12">
              <p:embed/>
            </p:oleObj>
          </a:graphicData>
        </a:graphic>
      </p:graphicFrame>
    </p:spTree>
  </p:cSld>
  <p:clrMapOvr>
    <a:masterClrMapping/>
  </p:clrMapOvr>
  <p:transition spd="slow" advClick="0" advTm="5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4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7705725" cy="53292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2222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Спасибо 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за внимание</a:t>
            </a:r>
          </a:p>
        </p:txBody>
      </p:sp>
    </p:spTree>
  </p:cSld>
  <p:clrMapOvr>
    <a:masterClrMapping/>
  </p:clrMapOvr>
  <p:transition spd="slow" advClick="0" advTm="60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3"/>
          </a:solidFill>
          <a:ln>
            <a:solidFill>
              <a:schemeClr val="accent6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Правильность русской речи</a:t>
            </a:r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</a:t>
            </a:r>
            <a:r>
              <a:rPr lang="ru-RU" sz="2400" smtClean="0"/>
              <a:t>Понятие «культура речи» включает в себя две ступени освоения литературного языка: 1)правильность речи; 2)речевое мастерство.</a:t>
            </a:r>
            <a:r>
              <a:rPr lang="ru-RU" smtClean="0"/>
              <a:t>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smtClean="0">
                <a:latin typeface="Book Antiqua" pitchFamily="18" charset="0"/>
              </a:rPr>
              <a:t>Правильность речи </a:t>
            </a:r>
            <a:r>
              <a:rPr lang="ru-RU" sz="2400" i="1" smtClean="0"/>
              <a:t>– </a:t>
            </a:r>
            <a:r>
              <a:rPr lang="ru-RU" sz="2400" smtClean="0"/>
              <a:t>это соблюдение норм литературного языка.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smtClean="0">
                <a:latin typeface="Book Antiqua" pitchFamily="18" charset="0"/>
              </a:rPr>
              <a:t>Речевое мастерство </a:t>
            </a:r>
            <a:r>
              <a:rPr lang="ru-RU" sz="2400" i="1" smtClean="0"/>
              <a:t>– </a:t>
            </a:r>
            <a:r>
              <a:rPr lang="ru-RU" sz="2400" smtClean="0"/>
              <a:t>это умение правильно построить высказывание.</a:t>
            </a:r>
            <a:endParaRPr lang="ru-RU" sz="2400" i="1" smtClean="0"/>
          </a:p>
        </p:txBody>
      </p:sp>
    </p:spTree>
    <p:custDataLst>
      <p:tags r:id="rId1"/>
    </p:custDataLst>
  </p:cSld>
  <p:clrMapOvr>
    <a:masterClrMapping/>
  </p:clrMapOvr>
  <p:transition spd="slow" advClick="0" advTm="10047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322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322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22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544762"/>
          </a:xfrm>
        </p:spPr>
        <p:txBody>
          <a:bodyPr/>
          <a:lstStyle/>
          <a:p>
            <a:pPr algn="l" eaLnBrk="1" hangingPunct="1"/>
            <a:r>
              <a:rPr lang="ru-RU" sz="3600" b="1" smtClean="0"/>
              <a:t>Качества речи</a:t>
            </a:r>
            <a:r>
              <a:rPr lang="ru-RU" sz="3600" smtClean="0"/>
              <a:t> - свойства речи, обеспечивающие эффективность коммуникации и характеризующие уровень речевой культуры говорящего.</a:t>
            </a:r>
            <a:r>
              <a:rPr lang="ru-RU" sz="4000" smtClean="0"/>
              <a:t>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200400"/>
            <a:ext cx="3886200" cy="2925763"/>
          </a:xfrm>
        </p:spPr>
        <p:txBody>
          <a:bodyPr/>
          <a:lstStyle/>
          <a:p>
            <a:pPr eaLnBrk="1" hangingPunct="1"/>
            <a:r>
              <a:rPr lang="ru-RU" b="1" smtClean="0"/>
              <a:t>правильность речи</a:t>
            </a:r>
            <a:r>
              <a:rPr lang="ru-RU" smtClean="0"/>
              <a:t> </a:t>
            </a:r>
          </a:p>
          <a:p>
            <a:pPr eaLnBrk="1" hangingPunct="1"/>
            <a:r>
              <a:rPr lang="ru-RU" b="1" smtClean="0"/>
              <a:t>чистота</a:t>
            </a:r>
            <a:r>
              <a:rPr lang="ru-RU" smtClean="0"/>
              <a:t> </a:t>
            </a:r>
          </a:p>
          <a:p>
            <a:pPr eaLnBrk="1" hangingPunct="1"/>
            <a:r>
              <a:rPr lang="ru-RU" b="1" smtClean="0"/>
              <a:t>богатство</a:t>
            </a:r>
            <a:r>
              <a:rPr lang="ru-RU" smtClean="0"/>
              <a:t> </a:t>
            </a:r>
          </a:p>
          <a:p>
            <a:pPr eaLnBrk="1" hangingPunct="1"/>
            <a:r>
              <a:rPr lang="ru-RU" b="1" smtClean="0"/>
              <a:t>точность</a:t>
            </a:r>
            <a:r>
              <a:rPr lang="ru-RU" smtClean="0"/>
              <a:t> 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3200400"/>
            <a:ext cx="3886200" cy="2925763"/>
          </a:xfrm>
        </p:spPr>
        <p:txBody>
          <a:bodyPr/>
          <a:lstStyle/>
          <a:p>
            <a:pPr eaLnBrk="1" hangingPunct="1"/>
            <a:r>
              <a:rPr lang="ru-RU" b="1" smtClean="0"/>
              <a:t>логичность</a:t>
            </a:r>
            <a:r>
              <a:rPr lang="ru-RU" smtClean="0"/>
              <a:t> </a:t>
            </a:r>
          </a:p>
          <a:p>
            <a:pPr eaLnBrk="1" hangingPunct="1"/>
            <a:r>
              <a:rPr lang="ru-RU" b="1" smtClean="0"/>
              <a:t>уместность</a:t>
            </a:r>
            <a:r>
              <a:rPr lang="ru-RU" smtClean="0"/>
              <a:t> </a:t>
            </a:r>
          </a:p>
          <a:p>
            <a:pPr eaLnBrk="1" hangingPunct="1"/>
            <a:r>
              <a:rPr lang="ru-RU" b="1" smtClean="0"/>
              <a:t>выразительность</a:t>
            </a:r>
            <a:r>
              <a:rPr lang="ru-RU" smtClean="0"/>
              <a:t> </a:t>
            </a:r>
          </a:p>
          <a:p>
            <a:pPr eaLnBrk="1" hangingPunct="1"/>
            <a:r>
              <a:rPr lang="ru-RU" b="1" smtClean="0"/>
              <a:t>ясность</a:t>
            </a:r>
            <a:r>
              <a:rPr lang="ru-RU" smtClean="0"/>
              <a:t> </a:t>
            </a:r>
          </a:p>
          <a:p>
            <a:pPr eaLnBrk="1" hangingPunct="1"/>
            <a:endParaRPr lang="ru-RU" smtClean="0"/>
          </a:p>
        </p:txBody>
      </p:sp>
    </p:spTree>
    <p:custDataLst>
      <p:tags r:id="rId1"/>
    </p:custDataLst>
  </p:cSld>
  <p:clrMapOvr>
    <a:masterClrMapping/>
  </p:clrMapOvr>
  <p:transition spd="slow" advClick="0" advTm="13827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  <p:bldP spid="1946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/>
              <a:t>Виды речи:</a:t>
            </a:r>
            <a:r>
              <a:rPr lang="ru-RU" dirty="0"/>
              <a:t>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/>
              <a:t>говорение</a:t>
            </a:r>
            <a:r>
              <a:rPr lang="ru-RU" smtClean="0"/>
              <a:t> - отправление звуковых сигналов, несущих информацию; </a:t>
            </a:r>
            <a:endParaRPr lang="ru-RU" b="1" smtClean="0"/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слушание</a:t>
            </a:r>
            <a:r>
              <a:rPr lang="ru-RU" smtClean="0"/>
              <a:t> - восприятие звуковых сигналов и их понимание; </a:t>
            </a:r>
            <a:endParaRPr lang="ru-RU" b="1" smtClean="0"/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письмо</a:t>
            </a:r>
            <a:r>
              <a:rPr lang="ru-RU" smtClean="0"/>
              <a:t> - использование видимых графических символов для передачи сообщения; </a:t>
            </a:r>
            <a:endParaRPr lang="ru-RU" b="1" smtClean="0"/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чтение</a:t>
            </a:r>
            <a:r>
              <a:rPr lang="ru-RU" smtClean="0"/>
              <a:t> - восприятие графических символов и их понимание. 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17751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  <p:bldP spid="389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2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Жанры речи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smtClean="0"/>
              <a:t>Монолог</a:t>
            </a:r>
            <a:r>
              <a:rPr lang="ru-RU" sz="2800" smtClean="0"/>
              <a:t> - жанр, образуемый в результате активной речевой деятельности говорящего и не рассчитанный на активную одновременную реакцию слушателя.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smtClean="0"/>
              <a:t>Диалог</a:t>
            </a:r>
            <a:r>
              <a:rPr lang="ru-RU" sz="2800" smtClean="0"/>
              <a:t> - жанр речи, состоящий из регулярного обмена высказываниями-репликами, на языковой состав которых влияет непосредственное восприятие речевой деятельности говорящего собеседником.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smtClean="0"/>
              <a:t>Полилог</a:t>
            </a:r>
            <a:r>
              <a:rPr lang="ru-RU" sz="2800" smtClean="0"/>
              <a:t> - жанр речи, возникающий при непосредственном общении нескольких лиц. 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20079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6"/>
          </a:solidFill>
          <a:ln>
            <a:solidFill>
              <a:schemeClr val="accent3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80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accent5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Достоинства и недостатки речи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571612"/>
            <a:ext cx="8715436" cy="5286387"/>
          </a:xfrm>
          <a:solidFill>
            <a:schemeClr val="accent3"/>
          </a:solidFill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/>
              <a:t>     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Разве речь может быть качественной или некачественной? Может. А может быть и высококачественной, то есть искусной.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Мы стремимся, чтобы наша речь: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А) была лишена недостатков         Б) обладала достоинствами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800" dirty="0" smtClean="0">
              <a:ln>
                <a:solidFill>
                  <a:srgbClr val="C00000"/>
                </a:solidFill>
              </a:ln>
              <a:latin typeface="Bookman Old Style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          Вам кажется, что это одно и тоже? Не совсем так. Мы считаем хорошей речь, о которой можно сказать, что она правильная, чистая, логичная.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i="1" u="sng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Правильная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 – если в речи не нарушены нормы литературного   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                         языка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i="1" u="sng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Чистая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 – если речь не засорена словами, не относящимися к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                 литературному языку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800" dirty="0" smtClean="0">
              <a:ln>
                <a:solidFill>
                  <a:srgbClr val="C00000"/>
                </a:solidFill>
              </a:ln>
              <a:latin typeface="Bookman Old Style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i="1" u="sng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Логичная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 – если речь не противоречит законам мышления.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800" b="1" i="1" u="sng" dirty="0" smtClean="0">
              <a:ln>
                <a:solidFill>
                  <a:srgbClr val="C00000"/>
                </a:solidFill>
              </a:ln>
              <a:latin typeface="Bookman Old Style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i="1" u="sng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Плохая речь 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– 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та, в которой есть несоответствие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>
                <a:ln>
                  <a:solidFill>
                    <a:srgbClr val="C00000"/>
                  </a:solidFill>
                </a:ln>
                <a:latin typeface="Bookman Old Style" pitchFamily="18" charset="0"/>
              </a:rPr>
              <a:t>                          вышеназванным качествам.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24907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2000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2000"/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2000"/>
                                        <p:tgtEl>
                                          <p:spTgt spid="184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2000"/>
                                        <p:tgtEl>
                                          <p:spTgt spid="184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2000"/>
                                        <p:tgtEl>
                                          <p:spTgt spid="184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Культура речи включает три аспекта: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3800" smtClean="0"/>
              <a:t>нормативный; </a:t>
            </a:r>
          </a:p>
          <a:p>
            <a:pPr eaLnBrk="1" hangingPunct="1"/>
            <a:r>
              <a:rPr lang="ru-RU" sz="3800" smtClean="0"/>
              <a:t>коммуникативный; </a:t>
            </a:r>
          </a:p>
          <a:p>
            <a:pPr eaLnBrk="1" hangingPunct="1"/>
            <a:r>
              <a:rPr lang="ru-RU" sz="3800" smtClean="0"/>
              <a:t>этический. 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14624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WordArt 4"/>
          <p:cNvSpPr>
            <a:spLocks noChangeArrowheads="1" noChangeShapeType="1" noTextEdit="1"/>
          </p:cNvSpPr>
          <p:nvPr/>
        </p:nvSpPr>
        <p:spPr bwMode="auto">
          <a:xfrm>
            <a:off x="1143000" y="714375"/>
            <a:ext cx="6286500" cy="30003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Речевой</a:t>
            </a:r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 rot="10800000" flipH="1" flipV="1">
            <a:off x="857250" y="4429125"/>
            <a:ext cx="6929438" cy="17859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Этикет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425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6|4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|0.3|0|0|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3|0|0|0|1.5|2.3|1.3|1|1.1|0.8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|0.2|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2|0.2|0.1|0.1|0.1|0.2|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9|3.5|2.6|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.7|2.6|2.9|2.5|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9|1.7|2.4|1.8|2.2|1.8|1.6|1.1|1.2|1|1|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3|2.7|2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1162</TotalTime>
  <Words>1038</Words>
  <Application>Microsoft Office PowerPoint</Application>
  <PresentationFormat>On-screen Show (4:3)</PresentationFormat>
  <Paragraphs>89</Paragraphs>
  <Slides>23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Book Antiqua</vt:lpstr>
      <vt:lpstr>Wingdings</vt:lpstr>
      <vt:lpstr>Comic Sans MS</vt:lpstr>
      <vt:lpstr>Monotype Corsiva</vt:lpstr>
      <vt:lpstr>Impact</vt:lpstr>
      <vt:lpstr>Тема Office</vt:lpstr>
      <vt:lpstr>Документ</vt:lpstr>
      <vt:lpstr>КУЛЬТУРА РЕЧИ</vt:lpstr>
      <vt:lpstr>Что такое культура речи?</vt:lpstr>
      <vt:lpstr>Правильность русской речи</vt:lpstr>
      <vt:lpstr>Качества речи - свойства речи, обеспечивающие эффективность коммуникации и характеризующие уровень речевой культуры говорящего. </vt:lpstr>
      <vt:lpstr>Виды речи: </vt:lpstr>
      <vt:lpstr>Жанры речи </vt:lpstr>
      <vt:lpstr>Достоинства и недостатки речи</vt:lpstr>
      <vt:lpstr>Культура речи включает три аспекта:</vt:lpstr>
      <vt:lpstr>Slide 9</vt:lpstr>
      <vt:lpstr>Slide 10</vt:lpstr>
      <vt:lpstr>Slide 11</vt:lpstr>
      <vt:lpstr>Приветствия. Обращения</vt:lpstr>
      <vt:lpstr>Slide 13</vt:lpstr>
      <vt:lpstr>“Ты” и “Вы”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Правила «культуры речи»</vt:lpstr>
      <vt:lpstr>Slide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речи</dc:title>
  <dc:creator>1</dc:creator>
  <cp:lastModifiedBy>Windows User</cp:lastModifiedBy>
  <cp:revision>126</cp:revision>
  <dcterms:created xsi:type="dcterms:W3CDTF">2011-02-14T06:36:46Z</dcterms:created>
  <dcterms:modified xsi:type="dcterms:W3CDTF">2017-01-05T21:48:40Z</dcterms:modified>
</cp:coreProperties>
</file>