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ms-office.legacyDiagramTex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legacyDocTextInfo.bin" ContentType="application/vnd.ms-office.legacyDocTextInf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1"/>
  </p:sldMasterIdLst>
  <p:sldIdLst>
    <p:sldId id="256" r:id="rId2"/>
    <p:sldId id="257" r:id="rId3"/>
    <p:sldId id="258" r:id="rId4"/>
    <p:sldId id="267" r:id="rId5"/>
    <p:sldId id="268" r:id="rId6"/>
    <p:sldId id="259" r:id="rId7"/>
    <p:sldId id="260" r:id="rId8"/>
    <p:sldId id="265" r:id="rId9"/>
    <p:sldId id="261" r:id="rId10"/>
    <p:sldId id="262" r:id="rId11"/>
    <p:sldId id="263" r:id="rId12"/>
    <p:sldId id="264" r:id="rId13"/>
    <p:sldId id="266" r:id="rId14"/>
    <p:sldId id="269" r:id="rId15"/>
    <p:sldId id="270" r:id="rId16"/>
    <p:sldId id="271" r:id="rId17"/>
    <p:sldId id="272" r:id="rId18"/>
  </p:sldIdLst>
  <p:sldSz cx="9144000" cy="6858000" type="screen4x3"/>
  <p:notesSz cx="6858000" cy="9144000"/>
  <p:defaultTextStyle>
    <a:defPPr>
      <a:defRPr lang="ru-RU"/>
    </a:defPPr>
    <a:lvl1pPr algn="l" rtl="0" fontAlgn="base">
      <a:spcBef>
        <a:spcPct val="0"/>
      </a:spcBef>
      <a:spcAft>
        <a:spcPct val="0"/>
      </a:spcAft>
      <a:defRPr i="1" u="sng" kern="1200">
        <a:solidFill>
          <a:schemeClr val="tx1"/>
        </a:solidFill>
        <a:latin typeface="Tahoma" pitchFamily="34" charset="0"/>
        <a:ea typeface="+mn-ea"/>
        <a:cs typeface="+mn-cs"/>
      </a:defRPr>
    </a:lvl1pPr>
    <a:lvl2pPr marL="457200" algn="l" rtl="0" fontAlgn="base">
      <a:spcBef>
        <a:spcPct val="0"/>
      </a:spcBef>
      <a:spcAft>
        <a:spcPct val="0"/>
      </a:spcAft>
      <a:defRPr i="1" u="sng" kern="1200">
        <a:solidFill>
          <a:schemeClr val="tx1"/>
        </a:solidFill>
        <a:latin typeface="Tahoma" pitchFamily="34" charset="0"/>
        <a:ea typeface="+mn-ea"/>
        <a:cs typeface="+mn-cs"/>
      </a:defRPr>
    </a:lvl2pPr>
    <a:lvl3pPr marL="914400" algn="l" rtl="0" fontAlgn="base">
      <a:spcBef>
        <a:spcPct val="0"/>
      </a:spcBef>
      <a:spcAft>
        <a:spcPct val="0"/>
      </a:spcAft>
      <a:defRPr i="1" u="sng" kern="1200">
        <a:solidFill>
          <a:schemeClr val="tx1"/>
        </a:solidFill>
        <a:latin typeface="Tahoma" pitchFamily="34" charset="0"/>
        <a:ea typeface="+mn-ea"/>
        <a:cs typeface="+mn-cs"/>
      </a:defRPr>
    </a:lvl3pPr>
    <a:lvl4pPr marL="1371600" algn="l" rtl="0" fontAlgn="base">
      <a:spcBef>
        <a:spcPct val="0"/>
      </a:spcBef>
      <a:spcAft>
        <a:spcPct val="0"/>
      </a:spcAft>
      <a:defRPr i="1" u="sng" kern="1200">
        <a:solidFill>
          <a:schemeClr val="tx1"/>
        </a:solidFill>
        <a:latin typeface="Tahoma" pitchFamily="34" charset="0"/>
        <a:ea typeface="+mn-ea"/>
        <a:cs typeface="+mn-cs"/>
      </a:defRPr>
    </a:lvl4pPr>
    <a:lvl5pPr marL="1828800" algn="l" rtl="0" fontAlgn="base">
      <a:spcBef>
        <a:spcPct val="0"/>
      </a:spcBef>
      <a:spcAft>
        <a:spcPct val="0"/>
      </a:spcAft>
      <a:defRPr i="1" u="sng" kern="1200">
        <a:solidFill>
          <a:schemeClr val="tx1"/>
        </a:solidFill>
        <a:latin typeface="Tahoma" pitchFamily="34" charset="0"/>
        <a:ea typeface="+mn-ea"/>
        <a:cs typeface="+mn-cs"/>
      </a:defRPr>
    </a:lvl5pPr>
    <a:lvl6pPr marL="2286000" algn="l" defTabSz="914400" rtl="0" eaLnBrk="1" latinLnBrk="0" hangingPunct="1">
      <a:defRPr i="1" u="sng" kern="1200">
        <a:solidFill>
          <a:schemeClr val="tx1"/>
        </a:solidFill>
        <a:latin typeface="Tahoma" pitchFamily="34" charset="0"/>
        <a:ea typeface="+mn-ea"/>
        <a:cs typeface="+mn-cs"/>
      </a:defRPr>
    </a:lvl6pPr>
    <a:lvl7pPr marL="2743200" algn="l" defTabSz="914400" rtl="0" eaLnBrk="1" latinLnBrk="0" hangingPunct="1">
      <a:defRPr i="1" u="sng" kern="1200">
        <a:solidFill>
          <a:schemeClr val="tx1"/>
        </a:solidFill>
        <a:latin typeface="Tahoma" pitchFamily="34" charset="0"/>
        <a:ea typeface="+mn-ea"/>
        <a:cs typeface="+mn-cs"/>
      </a:defRPr>
    </a:lvl7pPr>
    <a:lvl8pPr marL="3200400" algn="l" defTabSz="914400" rtl="0" eaLnBrk="1" latinLnBrk="0" hangingPunct="1">
      <a:defRPr i="1" u="sng" kern="1200">
        <a:solidFill>
          <a:schemeClr val="tx1"/>
        </a:solidFill>
        <a:latin typeface="Tahoma" pitchFamily="34" charset="0"/>
        <a:ea typeface="+mn-ea"/>
        <a:cs typeface="+mn-cs"/>
      </a:defRPr>
    </a:lvl8pPr>
    <a:lvl9pPr marL="3657600" algn="l" defTabSz="914400" rtl="0" eaLnBrk="1" latinLnBrk="0" hangingPunct="1">
      <a:defRPr i="1" u="sng"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06/relationships/legacyDocTextInfo" Target="legacyDocTextInfo.bin"/><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microsoft.com/office/2006/relationships/legacyDiagramText" Target="legacyDiagramText3.bin"/><Relationship Id="rId2" Type="http://schemas.microsoft.com/office/2006/relationships/legacyDiagramText" Target="legacyDiagramText2.bin"/><Relationship Id="rId1" Type="http://schemas.microsoft.com/office/2006/relationships/legacyDiagramText" Target="legacyDiagramText1.bin"/><Relationship Id="rId4" Type="http://schemas.microsoft.com/office/2006/relationships/legacyDiagramText" Target="legacyDiagramText4.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50178" name="Rectangle 2"/>
          <p:cNvSpPr>
            <a:spLocks noGrp="1" noChangeArrowheads="1"/>
          </p:cNvSpPr>
          <p:nvPr>
            <p:ph type="ctrTitle" sz="quarter"/>
          </p:nvPr>
        </p:nvSpPr>
        <p:spPr>
          <a:xfrm>
            <a:off x="685800" y="1676400"/>
            <a:ext cx="7772400" cy="1828800"/>
          </a:xfrm>
        </p:spPr>
        <p:txBody>
          <a:bodyPr/>
          <a:lstStyle>
            <a:lvl1pPr>
              <a:defRPr/>
            </a:lvl1pPr>
          </a:lstStyle>
          <a:p>
            <a:r>
              <a:rPr lang="ru-RU"/>
              <a:t>Образец заголовка</a:t>
            </a:r>
          </a:p>
        </p:txBody>
      </p:sp>
      <p:sp>
        <p:nvSpPr>
          <p:cNvPr id="50179" name="Rectangle 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B621F04-33DA-4E7D-A820-F6C22973532B}"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0D34502-413E-462A-B6EA-E2F64577F6A8}"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381000"/>
            <a:ext cx="2057400" cy="57150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381000"/>
            <a:ext cx="6019800" cy="5715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BDF6AA0-C500-400B-90DF-47B0AA603DEC}"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13716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981200"/>
            <a:ext cx="8229600" cy="4114800"/>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AACC9296-466A-4895-A52E-4A9906BC7966}"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13716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981200"/>
            <a:ext cx="8229600" cy="4114800"/>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F8DF05D-C61B-4719-8B23-92F56971486F}"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70EB292C-540F-49C5-AA6C-BBDE708FAE9C}"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1CA9A76-E825-422A-8AF5-6DCA91A9E92F}"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352FE10-15D0-466A-B865-EBFEDC9348C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E1AC2DF7-F522-42B6-A2C1-6AA44F62E1F1}"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6D4DCC2D-477E-4A43-97FE-9685190EAE72}"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7BA8FE87-8F0A-40EF-8C35-D487C15C4E26}"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27E32886-6E52-48C5-8E26-7C21DF779C82}"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9E770F9E-CEA7-4100-8237-862A6E236B83}"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bwMode="auto">
          <a:xfrm>
            <a:off x="457200" y="3810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49155" name="Rectangle 3"/>
          <p:cNvSpPr>
            <a:spLocks noGrp="1" noChangeArrowheads="1"/>
          </p:cNvSpPr>
          <p:nvPr>
            <p:ph type="body" idx="1"/>
          </p:nvPr>
        </p:nvSpPr>
        <p:spPr bwMode="auto">
          <a:xfrm>
            <a:off x="457200" y="19812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915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i="0" u="none">
                <a:effectLst>
                  <a:outerShdw blurRad="38100" dist="38100" dir="2700000" algn="tl">
                    <a:srgbClr val="000000"/>
                  </a:outerShdw>
                </a:effectLst>
                <a:latin typeface="Arial" charset="0"/>
              </a:defRPr>
            </a:lvl1pPr>
          </a:lstStyle>
          <a:p>
            <a:pPr>
              <a:defRPr/>
            </a:pPr>
            <a:endParaRPr lang="ru-RU"/>
          </a:p>
        </p:txBody>
      </p:sp>
      <p:sp>
        <p:nvSpPr>
          <p:cNvPr id="4915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i="0" u="none">
                <a:effectLst>
                  <a:outerShdw blurRad="38100" dist="38100" dir="2700000" algn="tl">
                    <a:srgbClr val="000000"/>
                  </a:outerShdw>
                </a:effectLst>
                <a:latin typeface="Arial" charset="0"/>
              </a:defRPr>
            </a:lvl1pPr>
          </a:lstStyle>
          <a:p>
            <a:pPr>
              <a:defRPr/>
            </a:pPr>
            <a:endParaRPr lang="ru-RU"/>
          </a:p>
        </p:txBody>
      </p:sp>
      <p:sp>
        <p:nvSpPr>
          <p:cNvPr id="491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i="0" u="none">
                <a:effectLst>
                  <a:outerShdw blurRad="38100" dist="38100" dir="2700000" algn="tl">
                    <a:srgbClr val="000000"/>
                  </a:outerShdw>
                </a:effectLst>
                <a:latin typeface="Arial" charset="0"/>
              </a:defRPr>
            </a:lvl1pPr>
          </a:lstStyle>
          <a:p>
            <a:pPr>
              <a:defRPr/>
            </a:pPr>
            <a:fld id="{DBF1F5A1-E310-49BD-8334-B315DD5C2F22}"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5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65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68538" y="1676400"/>
            <a:ext cx="6189662" cy="1828800"/>
          </a:xfrm>
        </p:spPr>
        <p:txBody>
          <a:bodyPr/>
          <a:lstStyle/>
          <a:p>
            <a:pPr eaLnBrk="1" hangingPunct="1">
              <a:defRPr/>
            </a:pPr>
            <a:r>
              <a:rPr lang="ru-RU" sz="5400" b="1" i="1" smtClean="0">
                <a:solidFill>
                  <a:schemeClr val="tx1"/>
                </a:solidFill>
                <a:latin typeface="Times New Roman" pitchFamily="18" charset="0"/>
              </a:rPr>
              <a:t>Имя прилагательное</a:t>
            </a:r>
            <a:br>
              <a:rPr lang="ru-RU" sz="5400" b="1" i="1" smtClean="0">
                <a:solidFill>
                  <a:schemeClr val="tx1"/>
                </a:solidFill>
                <a:latin typeface="Times New Roman" pitchFamily="18" charset="0"/>
              </a:rPr>
            </a:br>
            <a:r>
              <a:rPr lang="ru-RU" sz="5400" b="1" i="1" smtClean="0">
                <a:solidFill>
                  <a:schemeClr val="tx1"/>
                </a:solidFill>
                <a:latin typeface="Times New Roman" pitchFamily="18" charset="0"/>
              </a:rPr>
              <a:t> как </a:t>
            </a:r>
            <a:br>
              <a:rPr lang="ru-RU" sz="5400" b="1" i="1" smtClean="0">
                <a:solidFill>
                  <a:schemeClr val="tx1"/>
                </a:solidFill>
                <a:latin typeface="Times New Roman" pitchFamily="18" charset="0"/>
              </a:rPr>
            </a:br>
            <a:r>
              <a:rPr lang="ru-RU" sz="5400" b="1" i="1" smtClean="0">
                <a:solidFill>
                  <a:schemeClr val="tx1"/>
                </a:solidFill>
                <a:latin typeface="Times New Roman" pitchFamily="18" charset="0"/>
              </a:rPr>
              <a:t>часть речи</a:t>
            </a:r>
          </a:p>
        </p:txBody>
      </p:sp>
      <p:sp>
        <p:nvSpPr>
          <p:cNvPr id="2051" name="Rectangle 3"/>
          <p:cNvSpPr>
            <a:spLocks noGrp="1" noChangeArrowheads="1"/>
          </p:cNvSpPr>
          <p:nvPr>
            <p:ph type="subTitle" idx="1"/>
          </p:nvPr>
        </p:nvSpPr>
        <p:spPr>
          <a:xfrm>
            <a:off x="6011863" y="4437063"/>
            <a:ext cx="2447925" cy="1201737"/>
          </a:xfrm>
        </p:spPr>
        <p:txBody>
          <a:bodyPr/>
          <a:lstStyle/>
          <a:p>
            <a:pPr algn="r" eaLnBrk="1" hangingPunct="1">
              <a:defRPr/>
            </a:pPr>
            <a:r>
              <a:rPr lang="ru-RU" sz="4000" smtClean="0">
                <a:latin typeface="Times New Roman" pitchFamily="18" charset="0"/>
              </a:rPr>
              <a:t>10 класс</a:t>
            </a:r>
          </a:p>
        </p:txBody>
      </p:sp>
      <p:pic>
        <p:nvPicPr>
          <p:cNvPr id="3076" name="Рисунок 10" descr="30"/>
          <p:cNvPicPr>
            <a:picLocks noChangeAspect="1" noChangeArrowheads="1"/>
          </p:cNvPicPr>
          <p:nvPr/>
        </p:nvPicPr>
        <p:blipFill>
          <a:blip r:embed="rId2"/>
          <a:srcRect/>
          <a:stretch>
            <a:fillRect/>
          </a:stretch>
        </p:blipFill>
        <p:spPr bwMode="auto">
          <a:xfrm>
            <a:off x="5940425" y="4857750"/>
            <a:ext cx="2879725" cy="1811338"/>
          </a:xfrm>
          <a:prstGeom prst="rect">
            <a:avLst/>
          </a:prstGeom>
          <a:noFill/>
          <a:ln w="9525">
            <a:noFill/>
            <a:miter lim="800000"/>
            <a:headEnd/>
            <a:tailEnd/>
          </a:ln>
        </p:spPr>
      </p:pic>
      <p:pic>
        <p:nvPicPr>
          <p:cNvPr id="3077" name="Picture 10" descr="j0301252"/>
          <p:cNvPicPr>
            <a:picLocks noChangeAspect="1" noChangeArrowheads="1"/>
          </p:cNvPicPr>
          <p:nvPr/>
        </p:nvPicPr>
        <p:blipFill>
          <a:blip r:embed="rId3"/>
          <a:srcRect/>
          <a:stretch>
            <a:fillRect/>
          </a:stretch>
        </p:blipFill>
        <p:spPr bwMode="auto">
          <a:xfrm>
            <a:off x="0" y="260350"/>
            <a:ext cx="2447925" cy="21415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0"/>
            <a:ext cx="8229600" cy="836613"/>
          </a:xfrm>
        </p:spPr>
        <p:txBody>
          <a:bodyPr/>
          <a:lstStyle/>
          <a:p>
            <a:pPr eaLnBrk="1" hangingPunct="1">
              <a:defRPr/>
            </a:pPr>
            <a:r>
              <a:rPr lang="ru-RU" sz="3200" smtClean="0">
                <a:latin typeface="Times New Roman" pitchFamily="18" charset="0"/>
              </a:rPr>
              <a:t>-</a:t>
            </a:r>
            <a:r>
              <a:rPr lang="ru-RU" sz="3200" b="1" smtClean="0">
                <a:latin typeface="Times New Roman" pitchFamily="18" charset="0"/>
              </a:rPr>
              <a:t>Н-НН- в суффиксах прилагательных</a:t>
            </a:r>
            <a:r>
              <a:rPr lang="ru-RU" smtClean="0"/>
              <a:t> </a:t>
            </a:r>
          </a:p>
        </p:txBody>
      </p:sp>
      <p:graphicFrame>
        <p:nvGraphicFramePr>
          <p:cNvPr id="61475" name="Group 35"/>
          <p:cNvGraphicFramePr>
            <a:graphicFrameLocks noGrp="1"/>
          </p:cNvGraphicFramePr>
          <p:nvPr>
            <p:ph idx="1"/>
          </p:nvPr>
        </p:nvGraphicFramePr>
        <p:xfrm>
          <a:off x="250825" y="908050"/>
          <a:ext cx="8713788" cy="5203825"/>
        </p:xfrm>
        <a:graphic>
          <a:graphicData uri="http://schemas.openxmlformats.org/drawingml/2006/table">
            <a:tbl>
              <a:tblPr/>
              <a:tblGrid>
                <a:gridCol w="3749671"/>
                <a:gridCol w="4964117"/>
              </a:tblGrid>
              <a:tr h="7350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-Н-</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rPr>
                        <a:t>-НН-</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8813">
                <a:tc>
                  <a:txBody>
                    <a:bodyPr/>
                    <a:lstStyle/>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1. –ан-</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2. -</a:t>
                      </a:r>
                      <a:r>
                        <a:rPr kumimoji="0" lang="ru-RU" sz="28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rPr>
                        <a:t>ян</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3. -ин-</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Гусиный , песчаный</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Исключение:</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Стекл</a:t>
                      </a:r>
                      <a:r>
                        <a:rPr kumimoji="0" lang="ru-RU" sz="2800" b="0" i="0"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янн</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ый</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Олов</a:t>
                      </a:r>
                      <a:r>
                        <a:rPr kumimoji="0" lang="ru-RU" sz="2800" b="0" i="0"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янн</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ый</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Дерев</a:t>
                      </a:r>
                      <a:r>
                        <a:rPr kumimoji="0" lang="ru-RU" sz="2800" b="0" i="0"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янн</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ый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1.Корень на –</a:t>
                      </a:r>
                      <a:r>
                        <a:rPr kumimoji="0" lang="ru-RU" sz="28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rPr>
                        <a:t>н</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 суффикс –</a:t>
                      </a:r>
                      <a:r>
                        <a:rPr kumimoji="0" lang="ru-RU" sz="28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rPr>
                        <a:t>н</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a:t>
                      </a:r>
                    </a:p>
                    <a:p>
                      <a:pPr marL="533400" marR="0" lvl="0" indent="-53340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Осенний </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2. – </a:t>
                      </a:r>
                      <a:r>
                        <a:rPr kumimoji="0" lang="ru-RU" sz="28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rPr>
                        <a:t>енн</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 </a:t>
                      </a:r>
                      <a:r>
                        <a:rPr kumimoji="0" lang="ru-RU" sz="28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rPr>
                        <a:t>онн</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a:t>
                      </a:r>
                    </a:p>
                    <a:p>
                      <a:pPr marL="533400" marR="0" lvl="0" indent="-53340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Лекционный </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Исключение:</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Ветр</a:t>
                      </a:r>
                      <a:r>
                        <a:rPr kumimoji="0" lang="ru-RU" sz="2800" b="0" i="0"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ен</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ый ветр</a:t>
                      </a:r>
                      <a:r>
                        <a:rPr kumimoji="0" lang="ru-RU" sz="2800" b="0" i="0"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ян</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ой</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Безветр</a:t>
                      </a:r>
                      <a:r>
                        <a:rPr kumimoji="0" lang="ru-RU" sz="2800" b="0" i="0"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енн</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ый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57200" y="188913"/>
            <a:ext cx="8229600" cy="647700"/>
          </a:xfrm>
        </p:spPr>
        <p:txBody>
          <a:bodyPr/>
          <a:lstStyle/>
          <a:p>
            <a:pPr eaLnBrk="1" hangingPunct="1">
              <a:defRPr/>
            </a:pPr>
            <a:r>
              <a:rPr lang="ru-RU" sz="3200" b="1" dirty="0" smtClean="0">
                <a:solidFill>
                  <a:srgbClr val="FF0000"/>
                </a:solidFill>
                <a:latin typeface="Times New Roman" pitchFamily="18" charset="0"/>
              </a:rPr>
              <a:t>НЕ с прилагательными</a:t>
            </a:r>
          </a:p>
        </p:txBody>
      </p:sp>
      <p:graphicFrame>
        <p:nvGraphicFramePr>
          <p:cNvPr id="63517" name="Group 29"/>
          <p:cNvGraphicFramePr>
            <a:graphicFrameLocks noGrp="1"/>
          </p:cNvGraphicFramePr>
          <p:nvPr>
            <p:ph idx="1"/>
          </p:nvPr>
        </p:nvGraphicFramePr>
        <p:xfrm>
          <a:off x="323850" y="836613"/>
          <a:ext cx="8820150" cy="6607175"/>
        </p:xfrm>
        <a:graphic>
          <a:graphicData uri="http://schemas.openxmlformats.org/drawingml/2006/table">
            <a:tbl>
              <a:tblPr/>
              <a:tblGrid>
                <a:gridCol w="4392613"/>
                <a:gridCol w="4427537"/>
              </a:tblGrid>
              <a:tr h="54133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Слитно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Раздельно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086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1.Не употребляется без </a:t>
                      </a:r>
                      <a:r>
                        <a:rPr kumimoji="0" lang="ru-RU" sz="2800" b="0" i="0" u="sng" strike="noStrike" cap="none" normalizeH="0" baseline="0" dirty="0" smtClean="0">
                          <a:ln>
                            <a:noFill/>
                          </a:ln>
                          <a:solidFill>
                            <a:srgbClr val="0000FF"/>
                          </a:solidFill>
                          <a:effectLst>
                            <a:outerShdw blurRad="38100" dist="38100" dir="2700000" algn="tl">
                              <a:srgbClr val="000000"/>
                            </a:outerShdw>
                          </a:effectLst>
                          <a:latin typeface="Times New Roman" pitchFamily="18" charset="0"/>
                        </a:rPr>
                        <a:t>НЕ</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a:t>
                      </a: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неряшливый.</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2. </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Подобрать синоним:</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Нелживый ( правдивый)</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Нелжив ( правдив)</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1. Противопоставление с союзом </a:t>
                      </a:r>
                      <a:r>
                        <a:rPr kumimoji="0" lang="ru-RU" sz="2800" b="0" i="1" u="sng" strike="noStrike" cap="none" normalizeH="0" baseline="0" dirty="0" smtClean="0">
                          <a:ln>
                            <a:noFill/>
                          </a:ln>
                          <a:solidFill>
                            <a:srgbClr val="0000FF"/>
                          </a:solidFill>
                          <a:effectLst>
                            <a:outerShdw blurRad="38100" dist="38100" dir="2700000" algn="tl">
                              <a:srgbClr val="000000"/>
                            </a:outerShdw>
                          </a:effectLst>
                          <a:latin typeface="Times New Roman" pitchFamily="18" charset="0"/>
                        </a:rPr>
                        <a:t>А</a:t>
                      </a: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a:t>
                      </a:r>
                      <a:r>
                        <a:rPr kumimoji="0" lang="ru-RU" sz="2800" b="0" i="1"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rPr>
                        <a:t>не_</a:t>
                      </a: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лживый, а правдивый.</a:t>
                      </a:r>
                    </a:p>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Запомнить!</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Н</a:t>
                      </a:r>
                      <a:r>
                        <a:rPr kumimoji="0" lang="ru-RU" sz="2800" b="0" i="1"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еш</a:t>
                      </a: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ирокий, но глубокий пруд ( </a:t>
                      </a:r>
                      <a:r>
                        <a:rPr kumimoji="0" lang="ru-RU" sz="2800" b="0" i="1"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не антонимы)</a:t>
                      </a:r>
                    </a:p>
                    <a:p>
                      <a:pPr marL="0" marR="0" lvl="0" indent="0" algn="just"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2. Есть слова </a:t>
                      </a:r>
                      <a:r>
                        <a:rPr kumimoji="0" lang="ru-RU" sz="2800" b="0" i="1"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ничуть не, далеко не, вовсе не, совсем не, нисколько не, отнюдь не:</a:t>
                      </a:r>
                    </a:p>
                    <a:p>
                      <a:pPr marL="0" marR="0" lvl="0" indent="0" algn="just"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Совсем </a:t>
                      </a:r>
                      <a:r>
                        <a:rPr kumimoji="0" lang="ru-RU" sz="2800" b="1"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rPr>
                        <a:t>не</a:t>
                      </a:r>
                      <a:r>
                        <a:rPr kumimoji="0" lang="ru-RU" sz="28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rPr>
                        <a:t>_интересная</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книга </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sng"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381000"/>
            <a:ext cx="8229600" cy="455613"/>
          </a:xfrm>
        </p:spPr>
        <p:txBody>
          <a:bodyPr/>
          <a:lstStyle/>
          <a:p>
            <a:pPr eaLnBrk="1" hangingPunct="1">
              <a:defRPr/>
            </a:pPr>
            <a:r>
              <a:rPr lang="ru-RU" sz="2800" b="1" i="1" smtClean="0">
                <a:solidFill>
                  <a:schemeClr val="tx1"/>
                </a:solidFill>
                <a:latin typeface="Times New Roman" pitchFamily="18" charset="0"/>
              </a:rPr>
              <a:t>Дефисное и слитное написание прилагательных</a:t>
            </a:r>
          </a:p>
        </p:txBody>
      </p:sp>
      <p:graphicFrame>
        <p:nvGraphicFramePr>
          <p:cNvPr id="65566" name="Group 30"/>
          <p:cNvGraphicFramePr>
            <a:graphicFrameLocks noGrp="1"/>
          </p:cNvGraphicFramePr>
          <p:nvPr>
            <p:ph idx="1"/>
          </p:nvPr>
        </p:nvGraphicFramePr>
        <p:xfrm>
          <a:off x="250825" y="908050"/>
          <a:ext cx="8713788" cy="4511675"/>
        </p:xfrm>
        <a:graphic>
          <a:graphicData uri="http://schemas.openxmlformats.org/drawingml/2006/table">
            <a:tbl>
              <a:tblPr/>
              <a:tblGrid>
                <a:gridCol w="4398963"/>
                <a:gridCol w="4314825"/>
              </a:tblGrid>
              <a:tr h="5048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32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Дефис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3200" b="1" i="1" u="none" strike="noStrike" cap="none" normalizeH="0" baseline="0" smtClean="0">
                          <a:ln>
                            <a:noFill/>
                          </a:ln>
                          <a:solidFill>
                            <a:schemeClr val="tx1"/>
                          </a:solidFill>
                          <a:effectLst>
                            <a:outerShdw blurRad="38100" dist="38100" dir="2700000" algn="tl">
                              <a:srgbClr val="000000"/>
                            </a:outerShdw>
                          </a:effectLst>
                          <a:latin typeface="Times New Roman" pitchFamily="18" charset="0"/>
                        </a:rPr>
                        <a:t>Слитно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87788">
                <a:tc>
                  <a:txBody>
                    <a:bodyPr/>
                    <a:lstStyle/>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1.Оттенки цветов: </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ярко – красный</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2.</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От сложных</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существительных,</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которые пишутся через дефис: </a:t>
                      </a:r>
                      <a:r>
                        <a:rPr kumimoji="0" lang="ru-RU" sz="2800" b="0"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юго-западный</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3.</a:t>
                      </a:r>
                      <a:r>
                        <a:rPr kumimoji="0" lang="ru-RU" sz="2800" b="0" i="0" u="none" strike="noStrike" cap="none" normalizeH="0" baseline="0" dirty="0" smtClean="0">
                          <a:ln>
                            <a:noFill/>
                          </a:ln>
                          <a:solidFill>
                            <a:srgbClr val="0000FF"/>
                          </a:solidFill>
                          <a:effectLst>
                            <a:outerShdw blurRad="38100" dist="38100" dir="2700000" algn="tl">
                              <a:srgbClr val="000000"/>
                            </a:outerShdw>
                          </a:effectLst>
                          <a:latin typeface="Times New Roman" pitchFamily="18" charset="0"/>
                        </a:rPr>
                        <a:t> </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Можно подставить союз И: </a:t>
                      </a:r>
                      <a:r>
                        <a:rPr kumimoji="0" lang="ru-RU" sz="2800" b="0"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горько-солёный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1.Образованные из словосочетаний : </a:t>
                      </a: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железнодорожный</a:t>
                      </a:r>
                    </a:p>
                    <a:p>
                      <a:pPr marL="533400" marR="0" lvl="0" indent="-53340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a:t>
                      </a:r>
                      <a:r>
                        <a:rPr kumimoji="0" lang="ru-RU" sz="2800" b="0"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 железная дорога)</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381000"/>
            <a:ext cx="8229600" cy="671513"/>
          </a:xfrm>
        </p:spPr>
        <p:txBody>
          <a:bodyPr/>
          <a:lstStyle/>
          <a:p>
            <a:pPr eaLnBrk="1" hangingPunct="1">
              <a:defRPr/>
            </a:pPr>
            <a:r>
              <a:rPr lang="ru-RU" sz="3200" dirty="0" smtClean="0">
                <a:solidFill>
                  <a:srgbClr val="FF0000"/>
                </a:solidFill>
                <a:latin typeface="Times New Roman" pitchFamily="18" charset="0"/>
              </a:rPr>
              <a:t>Определите разряд имён прилагательных</a:t>
            </a:r>
          </a:p>
        </p:txBody>
      </p:sp>
      <p:sp>
        <p:nvSpPr>
          <p:cNvPr id="73731" name="Rectangle 3"/>
          <p:cNvSpPr>
            <a:spLocks noGrp="1" noChangeArrowheads="1"/>
          </p:cNvSpPr>
          <p:nvPr>
            <p:ph type="body" idx="1"/>
          </p:nvPr>
        </p:nvSpPr>
        <p:spPr>
          <a:xfrm>
            <a:off x="457200" y="1125538"/>
            <a:ext cx="8229600" cy="4970462"/>
          </a:xfrm>
        </p:spPr>
        <p:txBody>
          <a:bodyPr/>
          <a:lstStyle/>
          <a:p>
            <a:pPr eaLnBrk="1" hangingPunct="1">
              <a:buFont typeface="Wingdings" pitchFamily="2" charset="2"/>
              <a:buNone/>
              <a:defRPr/>
            </a:pPr>
            <a:r>
              <a:rPr lang="ru-RU" i="1" smtClean="0">
                <a:latin typeface="Times New Roman" pitchFamily="18" charset="0"/>
              </a:rPr>
              <a:t>Каменный дом, вчерашняя газета, великолепный день, мамино кружево, грустный взгляд, лисий хвост, тихий шорох, гранатовый браслет, соловьиная песня, голубой небосклон, городской автобус, талантливый человек, мирное время, волчий взгляд, волчий вой, заячий след, кислая ягода, серебряное кольцо, письменный стол, январские каникулы, янтарный блеск  </a:t>
            </a:r>
            <a:r>
              <a:rPr lang="ru-RU" smtClean="0">
                <a:latin typeface="Times New Roman" pitchFamily="18" charset="0"/>
              </a:rPr>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68313" y="0"/>
            <a:ext cx="8229600" cy="1357313"/>
          </a:xfrm>
        </p:spPr>
        <p:txBody>
          <a:bodyPr/>
          <a:lstStyle/>
          <a:p>
            <a:pPr eaLnBrk="1" hangingPunct="1">
              <a:defRPr/>
            </a:pPr>
            <a:r>
              <a:rPr lang="ru-RU" sz="3200" i="1" dirty="0" smtClean="0">
                <a:solidFill>
                  <a:schemeClr val="tx1"/>
                </a:solidFill>
                <a:latin typeface="Times New Roman" pitchFamily="18" charset="0"/>
              </a:rPr>
              <a:t>Практикум</a:t>
            </a:r>
            <a:br>
              <a:rPr lang="ru-RU" sz="3200" i="1" dirty="0" smtClean="0">
                <a:solidFill>
                  <a:schemeClr val="tx1"/>
                </a:solidFill>
                <a:latin typeface="Times New Roman" pitchFamily="18" charset="0"/>
              </a:rPr>
            </a:br>
            <a:r>
              <a:rPr lang="ru-RU" sz="3200" dirty="0" smtClean="0">
                <a:solidFill>
                  <a:srgbClr val="FF0000"/>
                </a:solidFill>
                <a:latin typeface="Times New Roman" pitchFamily="18" charset="0"/>
              </a:rPr>
              <a:t>Запишите правильно слова, объясните свой выбор</a:t>
            </a:r>
          </a:p>
        </p:txBody>
      </p:sp>
      <p:sp>
        <p:nvSpPr>
          <p:cNvPr id="77827" name="Rectangle 3"/>
          <p:cNvSpPr>
            <a:spLocks noGrp="1" noChangeArrowheads="1"/>
          </p:cNvSpPr>
          <p:nvPr>
            <p:ph type="body" idx="1"/>
          </p:nvPr>
        </p:nvSpPr>
        <p:spPr>
          <a:xfrm>
            <a:off x="0" y="1196975"/>
            <a:ext cx="9144000" cy="4899025"/>
          </a:xfrm>
        </p:spPr>
        <p:txBody>
          <a:bodyPr/>
          <a:lstStyle/>
          <a:p>
            <a:pPr eaLnBrk="1" hangingPunct="1">
              <a:buFont typeface="Wingdings" pitchFamily="2" charset="2"/>
              <a:buNone/>
              <a:defRPr/>
            </a:pPr>
            <a:r>
              <a:rPr lang="ru-RU" i="1" dirty="0" smtClean="0">
                <a:latin typeface="Times New Roman" pitchFamily="18" charset="0"/>
              </a:rPr>
              <a:t>Бледно(лиловый), розовато(сиреневый), синие(пресиние), изжелта(серое), </a:t>
            </a:r>
            <a:r>
              <a:rPr lang="ru-RU" i="1" dirty="0" err="1" smtClean="0">
                <a:latin typeface="Times New Roman" pitchFamily="18" charset="0"/>
              </a:rPr>
              <a:t>восточно</a:t>
            </a:r>
            <a:r>
              <a:rPr lang="ru-RU" i="1" dirty="0" smtClean="0">
                <a:latin typeface="Times New Roman" pitchFamily="18" charset="0"/>
              </a:rPr>
              <a:t>(славянские), </a:t>
            </a:r>
            <a:r>
              <a:rPr lang="ru-RU" i="1" dirty="0" err="1" smtClean="0">
                <a:latin typeface="Times New Roman" pitchFamily="18" charset="0"/>
              </a:rPr>
              <a:t>русско</a:t>
            </a:r>
            <a:r>
              <a:rPr lang="ru-RU" i="1" dirty="0" smtClean="0">
                <a:latin typeface="Times New Roman" pitchFamily="18" charset="0"/>
              </a:rPr>
              <a:t>(английский), </a:t>
            </a:r>
            <a:r>
              <a:rPr lang="ru-RU" i="1" dirty="0" err="1" smtClean="0">
                <a:latin typeface="Times New Roman" pitchFamily="18" charset="0"/>
              </a:rPr>
              <a:t>северо</a:t>
            </a:r>
            <a:r>
              <a:rPr lang="ru-RU" i="1" dirty="0" smtClean="0">
                <a:latin typeface="Times New Roman" pitchFamily="18" charset="0"/>
              </a:rPr>
              <a:t> (западное), вечно(зеленый), </a:t>
            </a:r>
            <a:r>
              <a:rPr lang="ru-RU" i="1" dirty="0" err="1" smtClean="0">
                <a:latin typeface="Times New Roman" pitchFamily="18" charset="0"/>
              </a:rPr>
              <a:t>трудо</a:t>
            </a:r>
            <a:r>
              <a:rPr lang="ru-RU" i="1" dirty="0" smtClean="0">
                <a:latin typeface="Times New Roman" pitchFamily="18" charset="0"/>
              </a:rPr>
              <a:t>(</a:t>
            </a:r>
            <a:r>
              <a:rPr lang="ru-RU" i="1" dirty="0" err="1" smtClean="0">
                <a:latin typeface="Times New Roman" pitchFamily="18" charset="0"/>
              </a:rPr>
              <a:t>любивый</a:t>
            </a:r>
            <a:r>
              <a:rPr lang="ru-RU" i="1" dirty="0" smtClean="0">
                <a:latin typeface="Times New Roman" pitchFamily="18" charset="0"/>
              </a:rPr>
              <a:t>), длинно(</a:t>
            </a:r>
            <a:r>
              <a:rPr lang="ru-RU" i="1" dirty="0" err="1" smtClean="0">
                <a:latin typeface="Times New Roman" pitchFamily="18" charset="0"/>
              </a:rPr>
              <a:t>ногие</a:t>
            </a:r>
            <a:r>
              <a:rPr lang="ru-RU" i="1" dirty="0" smtClean="0">
                <a:latin typeface="Times New Roman" pitchFamily="18" charset="0"/>
              </a:rPr>
              <a:t>), документально(художественный), железно(дорожный), широко(</a:t>
            </a:r>
            <a:r>
              <a:rPr lang="ru-RU" i="1" dirty="0" err="1" smtClean="0">
                <a:latin typeface="Times New Roman" pitchFamily="18" charset="0"/>
              </a:rPr>
              <a:t>плечий</a:t>
            </a:r>
            <a:r>
              <a:rPr lang="ru-RU" i="1" dirty="0" smtClean="0">
                <a:latin typeface="Times New Roman" pitchFamily="18" charset="0"/>
              </a:rPr>
              <a:t>), </a:t>
            </a:r>
            <a:r>
              <a:rPr lang="ru-RU" i="1" dirty="0" err="1" smtClean="0">
                <a:latin typeface="Times New Roman" pitchFamily="18" charset="0"/>
              </a:rPr>
              <a:t>лесо</a:t>
            </a:r>
            <a:r>
              <a:rPr lang="ru-RU" i="1" dirty="0" smtClean="0">
                <a:latin typeface="Times New Roman" pitchFamily="18" charset="0"/>
              </a:rPr>
              <a:t>(посадочный), средне(суточная), бело(снежный), </a:t>
            </a:r>
            <a:r>
              <a:rPr lang="ru-RU" i="1" dirty="0" err="1" smtClean="0">
                <a:latin typeface="Times New Roman" pitchFamily="18" charset="0"/>
              </a:rPr>
              <a:t>сельско</a:t>
            </a:r>
            <a:r>
              <a:rPr lang="ru-RU" i="1" dirty="0" smtClean="0">
                <a:latin typeface="Times New Roman" pitchFamily="18" charset="0"/>
              </a:rPr>
              <a:t>(хозяйственный), (</a:t>
            </a:r>
            <a:r>
              <a:rPr lang="ru-RU" i="1" dirty="0" err="1" smtClean="0">
                <a:latin typeface="Times New Roman" pitchFamily="18" charset="0"/>
              </a:rPr>
              <a:t>плодово</a:t>
            </a:r>
            <a:r>
              <a:rPr lang="ru-RU" i="1" dirty="0" smtClean="0">
                <a:latin typeface="Times New Roman" pitchFamily="18" charset="0"/>
              </a:rPr>
              <a:t>)ягодный, (тридцати)градусный, (</a:t>
            </a:r>
            <a:r>
              <a:rPr lang="ru-RU" i="1" dirty="0" err="1" smtClean="0">
                <a:latin typeface="Times New Roman" pitchFamily="18" charset="0"/>
              </a:rPr>
              <a:t>химико</a:t>
            </a:r>
            <a:r>
              <a:rPr lang="ru-RU" i="1" dirty="0" smtClean="0">
                <a:latin typeface="Times New Roman" pitchFamily="18" charset="0"/>
              </a:rPr>
              <a:t>)биологический, (</a:t>
            </a:r>
            <a:r>
              <a:rPr lang="ru-RU" i="1" dirty="0" err="1" smtClean="0">
                <a:latin typeface="Times New Roman" pitchFamily="18" charset="0"/>
              </a:rPr>
              <a:t>лесо</a:t>
            </a:r>
            <a:r>
              <a:rPr lang="ru-RU" i="1" dirty="0" smtClean="0">
                <a:latin typeface="Times New Roman" pitchFamily="18" charset="0"/>
              </a:rPr>
              <a:t>)технический.</a:t>
            </a:r>
          </a:p>
          <a:p>
            <a:pPr eaLnBrk="1" hangingPunct="1">
              <a:defRPr/>
            </a:pPr>
            <a:endParaRPr lang="ru-RU" i="1" dirty="0" smtClean="0">
              <a:latin typeface="Times New Roman" pitchFamily="18" charset="0"/>
            </a:endParaRPr>
          </a:p>
          <a:p>
            <a:pPr eaLnBrk="1" hangingPunct="1">
              <a:defRPr/>
            </a:pPr>
            <a:endParaRPr lang="ru-RU" sz="28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468313" y="333375"/>
            <a:ext cx="8229600" cy="863600"/>
          </a:xfrm>
        </p:spPr>
        <p:txBody>
          <a:bodyPr/>
          <a:lstStyle/>
          <a:p>
            <a:pPr eaLnBrk="1" hangingPunct="1">
              <a:defRPr/>
            </a:pPr>
            <a:r>
              <a:rPr lang="ru-RU" sz="2800" b="1" dirty="0" smtClean="0">
                <a:solidFill>
                  <a:srgbClr val="FF0000"/>
                </a:solidFill>
                <a:latin typeface="Times New Roman" pitchFamily="18" charset="0"/>
              </a:rPr>
              <a:t>Объясните  слитное или раздельное написание частицы НЕ с именами прилагательными</a:t>
            </a:r>
          </a:p>
        </p:txBody>
      </p:sp>
      <p:sp>
        <p:nvSpPr>
          <p:cNvPr id="79875" name="Rectangle 3"/>
          <p:cNvSpPr>
            <a:spLocks noGrp="1" noChangeArrowheads="1"/>
          </p:cNvSpPr>
          <p:nvPr>
            <p:ph type="body" idx="1"/>
          </p:nvPr>
        </p:nvSpPr>
        <p:spPr>
          <a:xfrm>
            <a:off x="457200" y="1125538"/>
            <a:ext cx="8229600" cy="4970462"/>
          </a:xfrm>
        </p:spPr>
        <p:txBody>
          <a:bodyPr/>
          <a:lstStyle/>
          <a:p>
            <a:pPr eaLnBrk="1" hangingPunct="1">
              <a:buFont typeface="Wingdings" pitchFamily="2" charset="2"/>
              <a:buNone/>
              <a:defRPr/>
            </a:pPr>
            <a:r>
              <a:rPr lang="ru-RU" b="1" i="1" dirty="0" smtClean="0"/>
              <a:t>.</a:t>
            </a:r>
            <a:r>
              <a:rPr lang="ru-RU" i="1" dirty="0" smtClean="0">
                <a:latin typeface="Times New Roman" pitchFamily="18" charset="0"/>
              </a:rPr>
              <a:t>1</a:t>
            </a:r>
            <a:r>
              <a:rPr lang="ru-RU" b="1" i="1" dirty="0" smtClean="0">
                <a:latin typeface="Times New Roman" pitchFamily="18" charset="0"/>
              </a:rPr>
              <a:t>.(</a:t>
            </a:r>
            <a:r>
              <a:rPr lang="ru-RU" sz="2800" b="1" i="1" dirty="0" smtClean="0">
                <a:latin typeface="Times New Roman" pitchFamily="18" charset="0"/>
              </a:rPr>
              <a:t>Не)красивому почет, а умному.</a:t>
            </a:r>
          </a:p>
          <a:p>
            <a:pPr eaLnBrk="1" hangingPunct="1">
              <a:buFont typeface="Wingdings" pitchFamily="2" charset="2"/>
              <a:buNone/>
              <a:defRPr/>
            </a:pPr>
            <a:r>
              <a:rPr lang="ru-RU" sz="2800" b="1" i="1" dirty="0" smtClean="0">
                <a:latin typeface="Times New Roman" pitchFamily="18" charset="0"/>
              </a:rPr>
              <a:t>2.(Не)</a:t>
            </a:r>
            <a:r>
              <a:rPr lang="ru-RU" sz="2800" b="1" i="1" dirty="0" err="1" smtClean="0">
                <a:latin typeface="Times New Roman" pitchFamily="18" charset="0"/>
              </a:rPr>
              <a:t>насытный</a:t>
            </a:r>
            <a:r>
              <a:rPr lang="ru-RU" sz="2800" b="1" i="1" dirty="0" smtClean="0">
                <a:latin typeface="Times New Roman" pitchFamily="18" charset="0"/>
              </a:rPr>
              <a:t> человек всегда (не)счастлив.</a:t>
            </a:r>
          </a:p>
          <a:p>
            <a:pPr eaLnBrk="1" hangingPunct="1">
              <a:buFont typeface="Wingdings" pitchFamily="2" charset="2"/>
              <a:buNone/>
              <a:defRPr/>
            </a:pPr>
            <a:r>
              <a:rPr lang="ru-RU" sz="2800" b="1" i="1" dirty="0" smtClean="0">
                <a:latin typeface="Times New Roman" pitchFamily="18" charset="0"/>
              </a:rPr>
              <a:t>3.(Не)правое дело и через сорок лет наружу выйдет. </a:t>
            </a:r>
          </a:p>
          <a:p>
            <a:pPr eaLnBrk="1" hangingPunct="1">
              <a:buFont typeface="Wingdings" pitchFamily="2" charset="2"/>
              <a:buNone/>
              <a:defRPr/>
            </a:pPr>
            <a:r>
              <a:rPr lang="ru-RU" sz="2800" b="1" i="1" dirty="0" smtClean="0">
                <a:latin typeface="Times New Roman" pitchFamily="18" charset="0"/>
              </a:rPr>
              <a:t>4.(Не)решительному не знать удачи.</a:t>
            </a:r>
          </a:p>
          <a:p>
            <a:pPr eaLnBrk="1" hangingPunct="1">
              <a:buFont typeface="Wingdings" pitchFamily="2" charset="2"/>
              <a:buNone/>
              <a:defRPr/>
            </a:pPr>
            <a:r>
              <a:rPr lang="ru-RU" sz="2800" b="1" i="1" dirty="0" smtClean="0">
                <a:latin typeface="Times New Roman" pitchFamily="18" charset="0"/>
              </a:rPr>
              <a:t>5.Провинившийся всегда чувствует себя (не)уверенным. </a:t>
            </a:r>
          </a:p>
          <a:p>
            <a:pPr eaLnBrk="1" hangingPunct="1">
              <a:buFont typeface="Wingdings" pitchFamily="2" charset="2"/>
              <a:buNone/>
              <a:defRPr/>
            </a:pPr>
            <a:r>
              <a:rPr lang="ru-RU" sz="2800" b="1" i="1" dirty="0" smtClean="0">
                <a:latin typeface="Times New Roman" pitchFamily="18" charset="0"/>
              </a:rPr>
              <a:t>6.(Не)законное дело заводит на (не)правильный путь. </a:t>
            </a:r>
          </a:p>
          <a:p>
            <a:pPr eaLnBrk="1" hangingPunct="1">
              <a:buFont typeface="Wingdings" pitchFamily="2" charset="2"/>
              <a:buNone/>
              <a:defRPr/>
            </a:pPr>
            <a:r>
              <a:rPr lang="ru-RU" sz="2800" b="1" i="1" dirty="0" smtClean="0">
                <a:latin typeface="Times New Roman" pitchFamily="18" charset="0"/>
              </a:rPr>
              <a:t>7.Этот рассказ вовсе (не)интересный.</a:t>
            </a:r>
          </a:p>
          <a:p>
            <a:pPr eaLnBrk="1" hangingPunct="1">
              <a:defRPr/>
            </a:pPr>
            <a:endParaRPr lang="ru-RU" sz="2800" dirty="0" smtClean="0">
              <a:latin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68313" y="0"/>
            <a:ext cx="8229600" cy="1700213"/>
          </a:xfrm>
        </p:spPr>
        <p:txBody>
          <a:bodyPr/>
          <a:lstStyle/>
          <a:p>
            <a:pPr eaLnBrk="1" hangingPunct="1">
              <a:defRPr/>
            </a:pPr>
            <a:r>
              <a:rPr lang="ru-RU" sz="3200" i="1" dirty="0" smtClean="0">
                <a:solidFill>
                  <a:srgbClr val="FF0000"/>
                </a:solidFill>
                <a:latin typeface="Times New Roman" pitchFamily="18" charset="0"/>
              </a:rPr>
              <a:t>Выборочный диктант</a:t>
            </a:r>
            <a:br>
              <a:rPr lang="ru-RU" sz="3200" i="1" dirty="0" smtClean="0">
                <a:solidFill>
                  <a:srgbClr val="FF0000"/>
                </a:solidFill>
                <a:latin typeface="Times New Roman" pitchFamily="18" charset="0"/>
              </a:rPr>
            </a:br>
            <a:r>
              <a:rPr lang="ru-RU" sz="3200" i="1" dirty="0" smtClean="0">
                <a:solidFill>
                  <a:srgbClr val="FF0000"/>
                </a:solidFill>
                <a:latin typeface="Times New Roman" pitchFamily="18" charset="0"/>
              </a:rPr>
              <a:t> (1в.- выписать слова с одной буквой Н;  </a:t>
            </a:r>
            <a:br>
              <a:rPr lang="ru-RU" sz="3200" i="1" dirty="0" smtClean="0">
                <a:solidFill>
                  <a:srgbClr val="FF0000"/>
                </a:solidFill>
                <a:latin typeface="Times New Roman" pitchFamily="18" charset="0"/>
              </a:rPr>
            </a:br>
            <a:r>
              <a:rPr lang="ru-RU" sz="3200" i="1" dirty="0" smtClean="0">
                <a:solidFill>
                  <a:srgbClr val="FF0000"/>
                </a:solidFill>
                <a:latin typeface="Times New Roman" pitchFamily="18" charset="0"/>
              </a:rPr>
              <a:t> 2в.- с двумя буквами Н.)</a:t>
            </a:r>
          </a:p>
        </p:txBody>
      </p:sp>
      <p:sp>
        <p:nvSpPr>
          <p:cNvPr id="80899" name="Rectangle 3"/>
          <p:cNvSpPr>
            <a:spLocks noGrp="1" noChangeArrowheads="1"/>
          </p:cNvSpPr>
          <p:nvPr>
            <p:ph type="body" idx="1"/>
          </p:nvPr>
        </p:nvSpPr>
        <p:spPr>
          <a:xfrm>
            <a:off x="571500" y="1714500"/>
            <a:ext cx="8229600" cy="4824413"/>
          </a:xfrm>
        </p:spPr>
        <p:txBody>
          <a:bodyPr/>
          <a:lstStyle/>
          <a:p>
            <a:pPr algn="just" eaLnBrk="1" hangingPunct="1">
              <a:buFont typeface="Wingdings" pitchFamily="2" charset="2"/>
              <a:buNone/>
              <a:defRPr/>
            </a:pPr>
            <a:r>
              <a:rPr lang="ru-RU" dirty="0" err="1" smtClean="0">
                <a:latin typeface="Times New Roman" pitchFamily="18" charset="0"/>
              </a:rPr>
              <a:t>Петуши</a:t>
            </a:r>
            <a:r>
              <a:rPr lang="ru-RU" dirty="0" smtClean="0">
                <a:latin typeface="Times New Roman" pitchFamily="18" charset="0"/>
              </a:rPr>
              <a:t>..</a:t>
            </a:r>
            <a:r>
              <a:rPr lang="ru-RU" dirty="0" err="1" smtClean="0">
                <a:latin typeface="Times New Roman" pitchFamily="18" charset="0"/>
              </a:rPr>
              <a:t>ый</a:t>
            </a:r>
            <a:r>
              <a:rPr lang="ru-RU" dirty="0" smtClean="0">
                <a:latin typeface="Times New Roman" pitchFamily="18" charset="0"/>
              </a:rPr>
              <a:t>, искусстве..</a:t>
            </a:r>
            <a:r>
              <a:rPr lang="ru-RU" dirty="0" err="1" smtClean="0">
                <a:latin typeface="Times New Roman" pitchFamily="18" charset="0"/>
              </a:rPr>
              <a:t>й</a:t>
            </a:r>
            <a:r>
              <a:rPr lang="ru-RU" dirty="0" smtClean="0">
                <a:latin typeface="Times New Roman" pitchFamily="18" charset="0"/>
              </a:rPr>
              <a:t>, </a:t>
            </a:r>
            <a:r>
              <a:rPr lang="ru-RU" dirty="0" err="1" smtClean="0">
                <a:latin typeface="Times New Roman" pitchFamily="18" charset="0"/>
              </a:rPr>
              <a:t>песча</a:t>
            </a:r>
            <a:r>
              <a:rPr lang="ru-RU" dirty="0" smtClean="0">
                <a:latin typeface="Times New Roman" pitchFamily="18" charset="0"/>
              </a:rPr>
              <a:t>..</a:t>
            </a:r>
            <a:r>
              <a:rPr lang="ru-RU" dirty="0" err="1" smtClean="0">
                <a:latin typeface="Times New Roman" pitchFamily="18" charset="0"/>
              </a:rPr>
              <a:t>ый</a:t>
            </a:r>
            <a:r>
              <a:rPr lang="ru-RU" dirty="0" smtClean="0">
                <a:latin typeface="Times New Roman" pitchFamily="18" charset="0"/>
              </a:rPr>
              <a:t>, цен..</a:t>
            </a:r>
            <a:r>
              <a:rPr lang="ru-RU" dirty="0" err="1" smtClean="0">
                <a:latin typeface="Times New Roman" pitchFamily="18" charset="0"/>
              </a:rPr>
              <a:t>ый</a:t>
            </a:r>
            <a:r>
              <a:rPr lang="ru-RU" dirty="0" smtClean="0">
                <a:latin typeface="Times New Roman" pitchFamily="18" charset="0"/>
              </a:rPr>
              <a:t>, </a:t>
            </a:r>
            <a:r>
              <a:rPr lang="ru-RU" dirty="0" err="1" smtClean="0">
                <a:latin typeface="Times New Roman" pitchFamily="18" charset="0"/>
              </a:rPr>
              <a:t>авиацио</a:t>
            </a:r>
            <a:r>
              <a:rPr lang="ru-RU" dirty="0" smtClean="0">
                <a:latin typeface="Times New Roman" pitchFamily="18" charset="0"/>
              </a:rPr>
              <a:t>..</a:t>
            </a:r>
            <a:r>
              <a:rPr lang="ru-RU" dirty="0" err="1" smtClean="0">
                <a:latin typeface="Times New Roman" pitchFamily="18" charset="0"/>
              </a:rPr>
              <a:t>ый</a:t>
            </a:r>
            <a:r>
              <a:rPr lang="ru-RU" dirty="0" smtClean="0">
                <a:latin typeface="Times New Roman" pitchFamily="18" charset="0"/>
              </a:rPr>
              <a:t>, весе..</a:t>
            </a:r>
            <a:r>
              <a:rPr lang="ru-RU" dirty="0" err="1" smtClean="0">
                <a:latin typeface="Times New Roman" pitchFamily="18" charset="0"/>
              </a:rPr>
              <a:t>ий</a:t>
            </a:r>
            <a:r>
              <a:rPr lang="ru-RU" dirty="0" smtClean="0">
                <a:latin typeface="Times New Roman" pitchFamily="18" charset="0"/>
              </a:rPr>
              <a:t>, земля..ой, государстве..</a:t>
            </a:r>
            <a:r>
              <a:rPr lang="ru-RU" dirty="0" err="1" smtClean="0">
                <a:latin typeface="Times New Roman" pitchFamily="18" charset="0"/>
              </a:rPr>
              <a:t>ый</a:t>
            </a:r>
            <a:r>
              <a:rPr lang="ru-RU" dirty="0" smtClean="0">
                <a:latin typeface="Times New Roman" pitchFamily="18" charset="0"/>
              </a:rPr>
              <a:t>, </a:t>
            </a:r>
            <a:r>
              <a:rPr lang="ru-RU" dirty="0" err="1" smtClean="0">
                <a:latin typeface="Times New Roman" pitchFamily="18" charset="0"/>
              </a:rPr>
              <a:t>ветря</a:t>
            </a:r>
            <a:r>
              <a:rPr lang="ru-RU" dirty="0" smtClean="0">
                <a:latin typeface="Times New Roman" pitchFamily="18" charset="0"/>
              </a:rPr>
              <a:t>..ой, стекля..</a:t>
            </a:r>
            <a:r>
              <a:rPr lang="ru-RU" dirty="0" err="1" smtClean="0">
                <a:latin typeface="Times New Roman" pitchFamily="18" charset="0"/>
              </a:rPr>
              <a:t>ый</a:t>
            </a:r>
            <a:r>
              <a:rPr lang="ru-RU" dirty="0" smtClean="0">
                <a:latin typeface="Times New Roman" pitchFamily="18" charset="0"/>
              </a:rPr>
              <a:t>, кожа..</a:t>
            </a:r>
            <a:r>
              <a:rPr lang="ru-RU" dirty="0" err="1" smtClean="0">
                <a:latin typeface="Times New Roman" pitchFamily="18" charset="0"/>
              </a:rPr>
              <a:t>ый</a:t>
            </a:r>
            <a:r>
              <a:rPr lang="ru-RU" dirty="0" smtClean="0">
                <a:latin typeface="Times New Roman" pitchFamily="18" charset="0"/>
              </a:rPr>
              <a:t>, ветре..</a:t>
            </a:r>
            <a:r>
              <a:rPr lang="ru-RU" dirty="0" err="1" smtClean="0">
                <a:latin typeface="Times New Roman" pitchFamily="18" charset="0"/>
              </a:rPr>
              <a:t>ый</a:t>
            </a:r>
            <a:r>
              <a:rPr lang="ru-RU" dirty="0" smtClean="0">
                <a:latin typeface="Times New Roman" pitchFamily="18" charset="0"/>
              </a:rPr>
              <a:t>, коре..ой, ремесле..</a:t>
            </a:r>
            <a:r>
              <a:rPr lang="ru-RU" dirty="0" err="1" smtClean="0">
                <a:latin typeface="Times New Roman" pitchFamily="18" charset="0"/>
              </a:rPr>
              <a:t>ый</a:t>
            </a:r>
            <a:r>
              <a:rPr lang="ru-RU" dirty="0" smtClean="0">
                <a:latin typeface="Times New Roman" pitchFamily="18" charset="0"/>
              </a:rPr>
              <a:t>, </a:t>
            </a:r>
            <a:r>
              <a:rPr lang="ru-RU" dirty="0" err="1" smtClean="0">
                <a:latin typeface="Times New Roman" pitchFamily="18" charset="0"/>
              </a:rPr>
              <a:t>сови</a:t>
            </a:r>
            <a:r>
              <a:rPr lang="ru-RU" dirty="0" smtClean="0">
                <a:latin typeface="Times New Roman" pitchFamily="18" charset="0"/>
              </a:rPr>
              <a:t>..</a:t>
            </a:r>
            <a:r>
              <a:rPr lang="ru-RU" dirty="0" err="1" smtClean="0">
                <a:latin typeface="Times New Roman" pitchFamily="18" charset="0"/>
              </a:rPr>
              <a:t>ый</a:t>
            </a:r>
            <a:r>
              <a:rPr lang="ru-RU" dirty="0" smtClean="0">
                <a:latin typeface="Times New Roman" pitchFamily="18" charset="0"/>
              </a:rPr>
              <a:t>, ржа..ой, </a:t>
            </a:r>
            <a:r>
              <a:rPr lang="ru-RU" dirty="0" err="1" smtClean="0">
                <a:latin typeface="Times New Roman" pitchFamily="18" charset="0"/>
              </a:rPr>
              <a:t>сезо</a:t>
            </a:r>
            <a:r>
              <a:rPr lang="ru-RU" dirty="0" smtClean="0">
                <a:latin typeface="Times New Roman" pitchFamily="18" charset="0"/>
              </a:rPr>
              <a:t>..</a:t>
            </a:r>
            <a:r>
              <a:rPr lang="ru-RU" dirty="0" err="1" smtClean="0">
                <a:latin typeface="Times New Roman" pitchFamily="18" charset="0"/>
              </a:rPr>
              <a:t>ый</a:t>
            </a:r>
            <a:r>
              <a:rPr lang="ru-RU" dirty="0" smtClean="0">
                <a:latin typeface="Times New Roman" pitchFamily="18" charset="0"/>
              </a:rPr>
              <a:t>, </a:t>
            </a:r>
            <a:r>
              <a:rPr lang="ru-RU" dirty="0" err="1" smtClean="0">
                <a:latin typeface="Times New Roman" pitchFamily="18" charset="0"/>
              </a:rPr>
              <a:t>пенсио</a:t>
            </a:r>
            <a:r>
              <a:rPr lang="ru-RU" dirty="0" smtClean="0">
                <a:latin typeface="Times New Roman" pitchFamily="18" charset="0"/>
              </a:rPr>
              <a:t>..</a:t>
            </a:r>
            <a:r>
              <a:rPr lang="ru-RU" dirty="0" err="1" smtClean="0">
                <a:latin typeface="Times New Roman" pitchFamily="18" charset="0"/>
              </a:rPr>
              <a:t>ый</a:t>
            </a:r>
            <a:r>
              <a:rPr lang="ru-RU" dirty="0" smtClean="0">
                <a:latin typeface="Times New Roman" pitchFamily="18" charset="0"/>
              </a:rPr>
              <a:t>, </a:t>
            </a:r>
            <a:r>
              <a:rPr lang="ru-RU" dirty="0" err="1" smtClean="0">
                <a:latin typeface="Times New Roman" pitchFamily="18" charset="0"/>
              </a:rPr>
              <a:t>ледя</a:t>
            </a:r>
            <a:r>
              <a:rPr lang="ru-RU" dirty="0" smtClean="0">
                <a:latin typeface="Times New Roman" pitchFamily="18" charset="0"/>
              </a:rPr>
              <a:t>..ой, </a:t>
            </a:r>
            <a:r>
              <a:rPr lang="ru-RU" dirty="0" err="1" smtClean="0">
                <a:latin typeface="Times New Roman" pitchFamily="18" charset="0"/>
              </a:rPr>
              <a:t>комари</a:t>
            </a:r>
            <a:r>
              <a:rPr lang="ru-RU" dirty="0" smtClean="0">
                <a:latin typeface="Times New Roman" pitchFamily="18" charset="0"/>
              </a:rPr>
              <a:t>..</a:t>
            </a:r>
            <a:r>
              <a:rPr lang="ru-RU" dirty="0" err="1" smtClean="0">
                <a:latin typeface="Times New Roman" pitchFamily="18" charset="0"/>
              </a:rPr>
              <a:t>ый</a:t>
            </a:r>
            <a:r>
              <a:rPr lang="ru-RU" dirty="0" smtClean="0">
                <a:latin typeface="Times New Roman" pitchFamily="18" charset="0"/>
              </a:rPr>
              <a:t>, </a:t>
            </a:r>
            <a:r>
              <a:rPr lang="ru-RU" dirty="0" err="1" smtClean="0">
                <a:latin typeface="Times New Roman" pitchFamily="18" charset="0"/>
              </a:rPr>
              <a:t>сви</a:t>
            </a:r>
            <a:r>
              <a:rPr lang="ru-RU" dirty="0" smtClean="0">
                <a:latin typeface="Times New Roman" pitchFamily="18" charset="0"/>
              </a:rPr>
              <a:t>..ой, юн..</a:t>
            </a:r>
            <a:r>
              <a:rPr lang="ru-RU" dirty="0" err="1" smtClean="0">
                <a:latin typeface="Times New Roman" pitchFamily="18" charset="0"/>
              </a:rPr>
              <a:t>ый</a:t>
            </a:r>
            <a:r>
              <a:rPr lang="ru-RU" dirty="0" smtClean="0">
                <a:latin typeface="Times New Roman" pitchFamily="18" charset="0"/>
              </a:rPr>
              <a:t>, платя..ой, </a:t>
            </a:r>
            <a:r>
              <a:rPr lang="ru-RU" dirty="0" err="1" smtClean="0">
                <a:latin typeface="Times New Roman" pitchFamily="18" charset="0"/>
              </a:rPr>
              <a:t>деревя</a:t>
            </a:r>
            <a:r>
              <a:rPr lang="ru-RU" dirty="0" smtClean="0">
                <a:latin typeface="Times New Roman" pitchFamily="18" charset="0"/>
              </a:rPr>
              <a:t>..</a:t>
            </a:r>
            <a:r>
              <a:rPr lang="ru-RU" dirty="0" err="1" smtClean="0">
                <a:latin typeface="Times New Roman" pitchFamily="18" charset="0"/>
              </a:rPr>
              <a:t>ый</a:t>
            </a:r>
            <a:r>
              <a:rPr lang="ru-RU" dirty="0" smtClean="0">
                <a:latin typeface="Times New Roman" pitchFamily="18" charset="0"/>
              </a:rPr>
              <a:t>, </a:t>
            </a:r>
            <a:r>
              <a:rPr lang="ru-RU" dirty="0" err="1" smtClean="0">
                <a:latin typeface="Times New Roman" pitchFamily="18" charset="0"/>
              </a:rPr>
              <a:t>серебря...ый</a:t>
            </a:r>
            <a:r>
              <a:rPr lang="ru-RU" dirty="0" smtClean="0">
                <a:latin typeface="Times New Roman" pitchFamily="18" charset="0"/>
              </a:rPr>
              <a:t>, </a:t>
            </a:r>
            <a:r>
              <a:rPr lang="ru-RU" dirty="0" err="1" smtClean="0">
                <a:latin typeface="Times New Roman" pitchFamily="18" charset="0"/>
              </a:rPr>
              <a:t>безветре</a:t>
            </a:r>
            <a:r>
              <a:rPr lang="ru-RU" dirty="0" smtClean="0">
                <a:latin typeface="Times New Roman" pitchFamily="18" charset="0"/>
              </a:rPr>
              <a:t>..</a:t>
            </a:r>
            <a:r>
              <a:rPr lang="ru-RU" dirty="0" err="1" smtClean="0">
                <a:latin typeface="Times New Roman" pitchFamily="18" charset="0"/>
              </a:rPr>
              <a:t>ый</a:t>
            </a:r>
            <a:r>
              <a:rPr lang="ru-RU" dirty="0" smtClean="0">
                <a:latin typeface="Times New Roman" pitchFamily="18" charset="0"/>
              </a:rPr>
              <a:t>, стари..</a:t>
            </a:r>
            <a:r>
              <a:rPr lang="ru-RU" dirty="0" err="1" smtClean="0">
                <a:latin typeface="Times New Roman" pitchFamily="18" charset="0"/>
              </a:rPr>
              <a:t>ый</a:t>
            </a:r>
            <a:r>
              <a:rPr lang="ru-RU" dirty="0" smtClean="0">
                <a:latin typeface="Times New Roman" pitchFamily="18" charset="0"/>
              </a:rPr>
              <a:t>, голуби..</a:t>
            </a:r>
            <a:r>
              <a:rPr lang="ru-RU" dirty="0" err="1" smtClean="0">
                <a:latin typeface="Times New Roman" pitchFamily="18" charset="0"/>
              </a:rPr>
              <a:t>ый</a:t>
            </a:r>
            <a:r>
              <a:rPr lang="ru-RU" dirty="0" smtClean="0">
                <a:latin typeface="Times New Roman" pitchFamily="18" charset="0"/>
              </a:rPr>
              <a:t>.</a:t>
            </a:r>
          </a:p>
          <a:p>
            <a:pPr eaLnBrk="1" hangingPunct="1">
              <a:defRPr/>
            </a:pPr>
            <a:endParaRPr lang="ru-RU" dirty="0" smtClean="0">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defRPr/>
            </a:pPr>
            <a:endParaRPr lang="ru-RU" smtClean="0"/>
          </a:p>
        </p:txBody>
      </p:sp>
      <p:sp>
        <p:nvSpPr>
          <p:cNvPr id="18435" name="WordArt 2"/>
          <p:cNvSpPr>
            <a:spLocks noChangeArrowheads="1" noChangeShapeType="1" noTextEdit="1"/>
          </p:cNvSpPr>
          <p:nvPr/>
        </p:nvSpPr>
        <p:spPr bwMode="auto">
          <a:xfrm>
            <a:off x="1116013" y="333375"/>
            <a:ext cx="7570787" cy="5762625"/>
          </a:xfrm>
          <a:prstGeom prst="rect">
            <a:avLst/>
          </a:prstGeom>
        </p:spPr>
        <p:txBody>
          <a:bodyPr wrap="none" fromWordArt="1">
            <a:prstTxWarp prst="textSlantUp">
              <a:avLst>
                <a:gd name="adj" fmla="val 32056"/>
              </a:avLst>
            </a:prstTxWarp>
          </a:bodyPr>
          <a:lstStyle/>
          <a:p>
            <a:pPr algn="ctr">
              <a:defRPr/>
            </a:pPr>
            <a:r>
              <a:rPr lang="ru-RU"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a:rPr>
              <a:t>Молодцы!!!</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188913"/>
            <a:ext cx="8229600" cy="863600"/>
          </a:xfrm>
        </p:spPr>
        <p:txBody>
          <a:bodyPr/>
          <a:lstStyle/>
          <a:p>
            <a:pPr eaLnBrk="1" hangingPunct="1">
              <a:defRPr/>
            </a:pPr>
            <a:r>
              <a:rPr lang="ru-RU" smtClean="0">
                <a:latin typeface="Times New Roman" pitchFamily="18" charset="0"/>
              </a:rPr>
              <a:t>Цель</a:t>
            </a:r>
            <a:r>
              <a:rPr lang="ru-RU" smtClean="0"/>
              <a:t>:</a:t>
            </a:r>
            <a:br>
              <a:rPr lang="ru-RU" smtClean="0"/>
            </a:br>
            <a:endParaRPr lang="ru-RU" smtClean="0"/>
          </a:p>
        </p:txBody>
      </p:sp>
      <p:sp>
        <p:nvSpPr>
          <p:cNvPr id="51203" name="Rectangle 3"/>
          <p:cNvSpPr>
            <a:spLocks noGrp="1" noChangeArrowheads="1"/>
          </p:cNvSpPr>
          <p:nvPr>
            <p:ph type="body" idx="1"/>
          </p:nvPr>
        </p:nvSpPr>
        <p:spPr>
          <a:xfrm>
            <a:off x="179388" y="765175"/>
            <a:ext cx="8964612" cy="5041900"/>
          </a:xfrm>
        </p:spPr>
        <p:txBody>
          <a:bodyPr/>
          <a:lstStyle/>
          <a:p>
            <a:pPr eaLnBrk="1" hangingPunct="1">
              <a:defRPr/>
            </a:pPr>
            <a:r>
              <a:rPr lang="ru-RU" smtClean="0">
                <a:latin typeface="Times New Roman" pitchFamily="18" charset="0"/>
              </a:rPr>
              <a:t>Обобщить и систематизировать полученные сведения об  имени прилагательном;</a:t>
            </a:r>
          </a:p>
          <a:p>
            <a:pPr eaLnBrk="1" hangingPunct="1">
              <a:defRPr/>
            </a:pPr>
            <a:r>
              <a:rPr lang="ru-RU" smtClean="0">
                <a:latin typeface="Times New Roman" pitchFamily="18" charset="0"/>
              </a:rPr>
              <a:t>Повторить правописание –Н -НН – в  суффиксах отымённых прилагательных; слитное и раздельное написание </a:t>
            </a:r>
            <a:r>
              <a:rPr lang="ru-RU" u="sng" smtClean="0">
                <a:latin typeface="Times New Roman" pitchFamily="18" charset="0"/>
              </a:rPr>
              <a:t>НЕ</a:t>
            </a:r>
            <a:r>
              <a:rPr lang="ru-RU" smtClean="0">
                <a:latin typeface="Times New Roman" pitchFamily="18" charset="0"/>
              </a:rPr>
              <a:t> с именами прилагательными; слитное и раздельное написание сложных прилагательных.</a:t>
            </a:r>
          </a:p>
          <a:p>
            <a:pPr eaLnBrk="1" hangingPunct="1">
              <a:defRPr/>
            </a:pPr>
            <a:r>
              <a:rPr lang="ru-RU" smtClean="0">
                <a:latin typeface="Times New Roman" pitchFamily="18" charset="0"/>
              </a:rPr>
              <a:t>Продолжить работу над формированием грамотного письма.</a:t>
            </a:r>
          </a:p>
        </p:txBody>
      </p:sp>
      <p:pic>
        <p:nvPicPr>
          <p:cNvPr id="4100" name="Рисунок 6" descr="21M2"/>
          <p:cNvPicPr>
            <a:picLocks noChangeAspect="1" noChangeArrowheads="1"/>
          </p:cNvPicPr>
          <p:nvPr/>
        </p:nvPicPr>
        <p:blipFill>
          <a:blip r:embed="rId2"/>
          <a:srcRect/>
          <a:stretch>
            <a:fillRect/>
          </a:stretch>
        </p:blipFill>
        <p:spPr bwMode="auto">
          <a:xfrm flipH="1">
            <a:off x="6804025" y="5013325"/>
            <a:ext cx="2089150" cy="1844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defRPr/>
            </a:pPr>
            <a:r>
              <a:rPr lang="ru-RU" sz="4800" smtClean="0">
                <a:latin typeface="Times New Roman" pitchFamily="18" charset="0"/>
              </a:rPr>
              <a:t>Прилагательное</a:t>
            </a:r>
            <a:r>
              <a:rPr lang="ru-RU" smtClean="0"/>
              <a:t> </a:t>
            </a:r>
          </a:p>
        </p:txBody>
      </p:sp>
      <p:sp>
        <p:nvSpPr>
          <p:cNvPr id="52227" name="Rectangle 3"/>
          <p:cNvSpPr>
            <a:spLocks noGrp="1" noChangeArrowheads="1"/>
          </p:cNvSpPr>
          <p:nvPr>
            <p:ph type="body" idx="1"/>
          </p:nvPr>
        </p:nvSpPr>
        <p:spPr/>
        <p:txBody>
          <a:bodyPr/>
          <a:lstStyle/>
          <a:p>
            <a:pPr eaLnBrk="1" hangingPunct="1">
              <a:defRPr/>
            </a:pPr>
            <a:r>
              <a:rPr lang="ru-RU" sz="4000" smtClean="0">
                <a:latin typeface="Times New Roman" pitchFamily="18" charset="0"/>
              </a:rPr>
              <a:t>1. Общее значение </a:t>
            </a:r>
          </a:p>
          <a:p>
            <a:pPr eaLnBrk="1" hangingPunct="1">
              <a:defRPr/>
            </a:pPr>
            <a:r>
              <a:rPr lang="ru-RU" sz="4000" smtClean="0">
                <a:latin typeface="Times New Roman" pitchFamily="18" charset="0"/>
              </a:rPr>
              <a:t>2. Морфологические признаки:</a:t>
            </a:r>
          </a:p>
          <a:p>
            <a:pPr eaLnBrk="1" hangingPunct="1">
              <a:buFontTx/>
              <a:buChar char="-"/>
              <a:defRPr/>
            </a:pPr>
            <a:r>
              <a:rPr lang="ru-RU" sz="4000" smtClean="0">
                <a:latin typeface="Times New Roman" pitchFamily="18" charset="0"/>
              </a:rPr>
              <a:t>постоянные: разряд</a:t>
            </a:r>
          </a:p>
          <a:p>
            <a:pPr eaLnBrk="1" hangingPunct="1">
              <a:buFontTx/>
              <a:buChar char="-"/>
              <a:defRPr/>
            </a:pPr>
            <a:r>
              <a:rPr lang="ru-RU" sz="4000" smtClean="0">
                <a:latin typeface="Times New Roman" pitchFamily="18" charset="0"/>
              </a:rPr>
              <a:t>Непостоянные: род, число, падеж</a:t>
            </a:r>
          </a:p>
          <a:p>
            <a:pPr eaLnBrk="1" hangingPunct="1">
              <a:buFontTx/>
              <a:buNone/>
              <a:defRPr/>
            </a:pPr>
            <a:r>
              <a:rPr lang="ru-RU" sz="4000" smtClean="0">
                <a:latin typeface="Times New Roman" pitchFamily="18" charset="0"/>
              </a:rPr>
              <a:t>	3. Синтаксическая роль</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65" name="Rectangle 13"/>
          <p:cNvSpPr>
            <a:spLocks noGrp="1" noChangeArrowheads="1"/>
          </p:cNvSpPr>
          <p:nvPr>
            <p:ph type="title"/>
          </p:nvPr>
        </p:nvSpPr>
        <p:spPr>
          <a:xfrm>
            <a:off x="457200" y="381000"/>
            <a:ext cx="8229600" cy="311150"/>
          </a:xfrm>
        </p:spPr>
        <p:txBody>
          <a:bodyPr/>
          <a:lstStyle/>
          <a:p>
            <a:pPr eaLnBrk="1" hangingPunct="1">
              <a:defRPr/>
            </a:pPr>
            <a:r>
              <a:rPr lang="ru-RU" sz="3600" dirty="0" smtClean="0">
                <a:solidFill>
                  <a:srgbClr val="FF0000"/>
                </a:solidFill>
                <a:latin typeface="Times New Roman" pitchFamily="18" charset="0"/>
              </a:rPr>
              <a:t>Сравните тексты. Чем отличаются?</a:t>
            </a:r>
          </a:p>
        </p:txBody>
      </p:sp>
      <p:graphicFrame>
        <p:nvGraphicFramePr>
          <p:cNvPr id="74770" name="Group 18"/>
          <p:cNvGraphicFramePr>
            <a:graphicFrameLocks noGrp="1"/>
          </p:cNvGraphicFramePr>
          <p:nvPr>
            <p:ph idx="1"/>
          </p:nvPr>
        </p:nvGraphicFramePr>
        <p:xfrm>
          <a:off x="0" y="1268413"/>
          <a:ext cx="9109075" cy="7721600"/>
        </p:xfrm>
        <a:graphic>
          <a:graphicData uri="http://schemas.openxmlformats.org/drawingml/2006/table">
            <a:tbl>
              <a:tblPr/>
              <a:tblGrid>
                <a:gridCol w="4343400"/>
                <a:gridCol w="4765675"/>
              </a:tblGrid>
              <a:tr h="7721600">
                <a:tc>
                  <a:txBody>
                    <a:bodyPr/>
                    <a:lstStyle/>
                    <a:p>
                      <a:pPr marL="457200" marR="0" lvl="1" indent="0" algn="just" defTabSz="914400" rtl="0" eaLnBrk="1" fontAlgn="base" latinLnBrk="0" hangingPunct="1">
                        <a:lnSpc>
                          <a:spcPct val="100000"/>
                        </a:lnSpc>
                        <a:spcBef>
                          <a:spcPct val="20000"/>
                        </a:spcBef>
                        <a:spcAft>
                          <a:spcPct val="0"/>
                        </a:spcAft>
                        <a:buClr>
                          <a:schemeClr val="folHlink"/>
                        </a:buClr>
                        <a:buSzPct val="65000"/>
                        <a:buFont typeface="Wingdings" pitchFamily="2" charset="2"/>
                        <a:buNone/>
                        <a:tabLst/>
                      </a:pP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Везде белели снега. Топились в деревнях печи, и дымы не растворялись в воздухе, а жили как бы отдельно от него, исчезая потом бесследно. Леса виднелись ясно и близко, была везде тишина.</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Везде белели чистые снега. Топились в деревнях дневные печи, и золотые дымы не растворялись в воздухе, а жили как бы отдельно от него, исчезая потом бесследно. Рябые после вчерашнего снегопада леса виднелись ясно и близко, была везде густая  светлая тишина.(По В.Белову)</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defRPr/>
            </a:pPr>
            <a:r>
              <a:rPr lang="ru-RU" sz="4000" dirty="0" smtClean="0">
                <a:solidFill>
                  <a:srgbClr val="FF0000"/>
                </a:solidFill>
                <a:latin typeface="Times New Roman" pitchFamily="18" charset="0"/>
              </a:rPr>
              <a:t>Словарная   работа</a:t>
            </a:r>
          </a:p>
        </p:txBody>
      </p:sp>
      <p:sp>
        <p:nvSpPr>
          <p:cNvPr id="76803" name="Rectangle 3"/>
          <p:cNvSpPr>
            <a:spLocks noGrp="1" noChangeArrowheads="1"/>
          </p:cNvSpPr>
          <p:nvPr>
            <p:ph type="body" idx="1"/>
          </p:nvPr>
        </p:nvSpPr>
        <p:spPr>
          <a:xfrm>
            <a:off x="468313" y="1484313"/>
            <a:ext cx="8229600" cy="4114800"/>
          </a:xfrm>
        </p:spPr>
        <p:txBody>
          <a:bodyPr/>
          <a:lstStyle/>
          <a:p>
            <a:pPr eaLnBrk="1" hangingPunct="1">
              <a:lnSpc>
                <a:spcPct val="90000"/>
              </a:lnSpc>
              <a:defRPr/>
            </a:pPr>
            <a:r>
              <a:rPr lang="ru-RU" i="1" dirty="0" smtClean="0">
                <a:latin typeface="Times New Roman" pitchFamily="18" charset="0"/>
              </a:rPr>
              <a:t>Назовите эпитеты и метафоры из четверостишья</a:t>
            </a:r>
          </a:p>
          <a:p>
            <a:pPr eaLnBrk="1" hangingPunct="1">
              <a:lnSpc>
                <a:spcPct val="90000"/>
              </a:lnSpc>
              <a:defRPr/>
            </a:pPr>
            <a:endParaRPr lang="ru-RU" dirty="0" smtClean="0">
              <a:latin typeface="Times New Roman" pitchFamily="18" charset="0"/>
            </a:endParaRPr>
          </a:p>
          <a:p>
            <a:pPr algn="ctr" eaLnBrk="1" hangingPunct="1">
              <a:lnSpc>
                <a:spcPct val="90000"/>
              </a:lnSpc>
              <a:buFont typeface="Wingdings" pitchFamily="2" charset="2"/>
              <a:buNone/>
              <a:defRPr/>
            </a:pPr>
            <a:r>
              <a:rPr lang="ru-RU" i="1" dirty="0" smtClean="0">
                <a:latin typeface="Times New Roman" pitchFamily="18" charset="0"/>
              </a:rPr>
              <a:t>А кругом роса жемчужная</a:t>
            </a:r>
          </a:p>
          <a:p>
            <a:pPr algn="ctr" eaLnBrk="1" hangingPunct="1">
              <a:lnSpc>
                <a:spcPct val="90000"/>
              </a:lnSpc>
              <a:buFont typeface="Wingdings" pitchFamily="2" charset="2"/>
              <a:buNone/>
              <a:defRPr/>
            </a:pPr>
            <a:r>
              <a:rPr lang="ru-RU" i="1" dirty="0" smtClean="0">
                <a:latin typeface="Times New Roman" pitchFamily="18" charset="0"/>
              </a:rPr>
              <a:t>Отливала блёстки алые,</a:t>
            </a:r>
          </a:p>
          <a:p>
            <a:pPr algn="ctr" eaLnBrk="1" hangingPunct="1">
              <a:lnSpc>
                <a:spcPct val="90000"/>
              </a:lnSpc>
              <a:buFont typeface="Wingdings" pitchFamily="2" charset="2"/>
              <a:buNone/>
              <a:defRPr/>
            </a:pPr>
            <a:r>
              <a:rPr lang="ru-RU" i="1" dirty="0" smtClean="0">
                <a:latin typeface="Times New Roman" pitchFamily="18" charset="0"/>
              </a:rPr>
              <a:t>И над озером серебряным</a:t>
            </a:r>
          </a:p>
          <a:p>
            <a:pPr algn="ctr" eaLnBrk="1" hangingPunct="1">
              <a:lnSpc>
                <a:spcPct val="90000"/>
              </a:lnSpc>
              <a:buFont typeface="Wingdings" pitchFamily="2" charset="2"/>
              <a:buNone/>
              <a:defRPr/>
            </a:pPr>
            <a:r>
              <a:rPr lang="ru-RU" i="1" dirty="0" smtClean="0">
                <a:latin typeface="Times New Roman" pitchFamily="18" charset="0"/>
              </a:rPr>
              <a:t>Камыши, </a:t>
            </a:r>
            <a:r>
              <a:rPr lang="ru-RU" i="1" dirty="0" err="1" smtClean="0">
                <a:latin typeface="Times New Roman" pitchFamily="18" charset="0"/>
              </a:rPr>
              <a:t>склонясь</a:t>
            </a:r>
            <a:r>
              <a:rPr lang="ru-RU" i="1" dirty="0" smtClean="0">
                <a:latin typeface="Times New Roman" pitchFamily="18" charset="0"/>
              </a:rPr>
              <a:t>, </a:t>
            </a:r>
            <a:r>
              <a:rPr lang="ru-RU" i="1" dirty="0" err="1" smtClean="0">
                <a:latin typeface="Times New Roman" pitchFamily="18" charset="0"/>
              </a:rPr>
              <a:t>шепталися</a:t>
            </a:r>
            <a:r>
              <a:rPr lang="ru-RU" i="1" dirty="0" smtClean="0">
                <a:latin typeface="Times New Roman" pitchFamily="18" charset="0"/>
              </a:rPr>
              <a:t>.</a:t>
            </a:r>
          </a:p>
          <a:p>
            <a:pPr algn="r" eaLnBrk="1" hangingPunct="1">
              <a:lnSpc>
                <a:spcPct val="90000"/>
              </a:lnSpc>
              <a:buFont typeface="Wingdings" pitchFamily="2" charset="2"/>
              <a:buNone/>
              <a:defRPr/>
            </a:pPr>
            <a:r>
              <a:rPr lang="ru-RU" i="1" dirty="0" smtClean="0">
                <a:latin typeface="Times New Roman" pitchFamily="18" charset="0"/>
              </a:rPr>
              <a:t>С.Есенин</a:t>
            </a:r>
          </a:p>
          <a:p>
            <a:pPr eaLnBrk="1" hangingPunct="1">
              <a:lnSpc>
                <a:spcPct val="90000"/>
              </a:lnSpc>
              <a:buFont typeface="Wingdings" pitchFamily="2" charset="2"/>
              <a:buNone/>
              <a:defRPr/>
            </a:pPr>
            <a:r>
              <a:rPr lang="ru-RU" i="1" dirty="0" smtClean="0">
                <a:solidFill>
                  <a:schemeClr val="tx2"/>
                </a:solidFill>
                <a:latin typeface="Times New Roman" pitchFamily="18" charset="0"/>
              </a:rPr>
              <a:t>-    Слова какой части речи использованы автором ?</a:t>
            </a:r>
          </a:p>
          <a:p>
            <a:pPr eaLnBrk="1" hangingPunct="1">
              <a:lnSpc>
                <a:spcPct val="90000"/>
              </a:lnSpc>
              <a:defRPr/>
            </a:pPr>
            <a:endParaRPr lang="ru-RU" dirty="0" smtClean="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flipV="1">
            <a:off x="457200" y="311150"/>
            <a:ext cx="8229600" cy="69850"/>
          </a:xfrm>
        </p:spPr>
        <p:txBody>
          <a:bodyPr/>
          <a:lstStyle/>
          <a:p>
            <a:pPr eaLnBrk="1" hangingPunct="1">
              <a:defRPr/>
            </a:pPr>
            <a:endParaRPr lang="ru-RU" sz="2800" b="1" smtClean="0">
              <a:latin typeface="Times New Roman" pitchFamily="18" charset="0"/>
            </a:endParaRPr>
          </a:p>
        </p:txBody>
      </p:sp>
      <p:graphicFrame>
        <p:nvGraphicFramePr>
          <p:cNvPr id="1026" name="Organization Chart 10"/>
          <p:cNvGraphicFramePr>
            <a:graphicFrameLocks/>
          </p:cNvGraphicFramePr>
          <p:nvPr>
            <p:ph type="dgm" idx="1"/>
          </p:nvPr>
        </p:nvGraphicFramePr>
        <p:xfrm>
          <a:off x="431800" y="476250"/>
          <a:ext cx="8208963" cy="5568950"/>
        </p:xfrm>
        <a:graphic>
          <a:graphicData uri="http://schemas.openxmlformats.org/drawingml/2006/compatibility">
            <com:legacyDrawing xmlns:com="http://schemas.openxmlformats.org/drawingml/2006/compatibility" spid="_x0000_s102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381000"/>
            <a:ext cx="8229600" cy="527050"/>
          </a:xfrm>
        </p:spPr>
        <p:txBody>
          <a:bodyPr/>
          <a:lstStyle/>
          <a:p>
            <a:pPr algn="l" eaLnBrk="1" hangingPunct="1">
              <a:defRPr/>
            </a:pPr>
            <a:r>
              <a:rPr lang="ru-RU" sz="2800" smtClean="0">
                <a:solidFill>
                  <a:schemeClr val="tx1"/>
                </a:solidFill>
                <a:latin typeface="Times New Roman" pitchFamily="18" charset="0"/>
              </a:rPr>
              <a:t>Различие  </a:t>
            </a:r>
            <a:r>
              <a:rPr lang="ru-RU" sz="2800" u="sng" smtClean="0">
                <a:solidFill>
                  <a:schemeClr val="tx1"/>
                </a:solidFill>
                <a:latin typeface="Times New Roman" pitchFamily="18" charset="0"/>
              </a:rPr>
              <a:t>качественных </a:t>
            </a:r>
            <a:r>
              <a:rPr lang="ru-RU" sz="2800" smtClean="0">
                <a:solidFill>
                  <a:schemeClr val="tx1"/>
                </a:solidFill>
                <a:latin typeface="Times New Roman" pitchFamily="18" charset="0"/>
              </a:rPr>
              <a:t>и </a:t>
            </a:r>
            <a:r>
              <a:rPr lang="ru-RU" sz="2800" u="sng" smtClean="0">
                <a:solidFill>
                  <a:schemeClr val="tx1"/>
                </a:solidFill>
                <a:latin typeface="Times New Roman" pitchFamily="18" charset="0"/>
              </a:rPr>
              <a:t>относительных  </a:t>
            </a:r>
            <a:r>
              <a:rPr lang="ru-RU" sz="2800" smtClean="0">
                <a:solidFill>
                  <a:schemeClr val="tx1"/>
                </a:solidFill>
                <a:latin typeface="Times New Roman" pitchFamily="18" charset="0"/>
              </a:rPr>
              <a:t>прилагательных</a:t>
            </a:r>
          </a:p>
        </p:txBody>
      </p:sp>
      <p:graphicFrame>
        <p:nvGraphicFramePr>
          <p:cNvPr id="56357" name="Group 37"/>
          <p:cNvGraphicFramePr>
            <a:graphicFrameLocks noGrp="1"/>
          </p:cNvGraphicFramePr>
          <p:nvPr>
            <p:ph idx="1"/>
          </p:nvPr>
        </p:nvGraphicFramePr>
        <p:xfrm>
          <a:off x="179388" y="1125538"/>
          <a:ext cx="8856662" cy="5870575"/>
        </p:xfrm>
        <a:graphic>
          <a:graphicData uri="http://schemas.openxmlformats.org/drawingml/2006/table">
            <a:tbl>
              <a:tblPr/>
              <a:tblGrid>
                <a:gridCol w="4752975"/>
                <a:gridCol w="4103687"/>
              </a:tblGrid>
              <a:tr h="4857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0" u="sng"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Качественные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0" u="sng"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Относительные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848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1.Имеют степени сравнения:</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1" u="none" strike="noStrike" cap="none" normalizeH="0" baseline="0" dirty="0" smtClean="0">
                          <a:ln>
                            <a:noFill/>
                          </a:ln>
                          <a:solidFill>
                            <a:srgbClr val="0000FF"/>
                          </a:solidFill>
                          <a:effectLst>
                            <a:outerShdw blurRad="38100" dist="38100" dir="2700000" algn="tl">
                              <a:srgbClr val="000000"/>
                            </a:outerShdw>
                          </a:effectLst>
                          <a:latin typeface="Times New Roman" pitchFamily="18" charset="0"/>
                        </a:rPr>
                        <a:t>Красивый- красивее</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2.Имеют краткую форму: </a:t>
                      </a:r>
                      <a:r>
                        <a:rPr kumimoji="0" lang="ru-RU" sz="2400" b="0" i="1" u="none" strike="noStrike" cap="none" normalizeH="0" baseline="0" dirty="0" smtClean="0">
                          <a:ln>
                            <a:noFill/>
                          </a:ln>
                          <a:solidFill>
                            <a:srgbClr val="0000FF"/>
                          </a:solidFill>
                          <a:effectLst>
                            <a:outerShdw blurRad="38100" dist="38100" dir="2700000" algn="tl">
                              <a:srgbClr val="000000"/>
                            </a:outerShdw>
                          </a:effectLst>
                          <a:latin typeface="Times New Roman" pitchFamily="18" charset="0"/>
                        </a:rPr>
                        <a:t>Красивый  – красив, красива</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3.Сочетаются с наречиями ОЧЕНЬ, ЧРЕЗВЫЧАЙНО:</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1" u="none" strike="noStrike" cap="none" normalizeH="0" baseline="0" dirty="0" smtClean="0">
                          <a:ln>
                            <a:noFill/>
                          </a:ln>
                          <a:solidFill>
                            <a:srgbClr val="0000FF"/>
                          </a:solidFill>
                          <a:effectLst>
                            <a:outerShdw blurRad="38100" dist="38100" dir="2700000" algn="tl">
                              <a:srgbClr val="000000"/>
                            </a:outerShdw>
                          </a:effectLst>
                          <a:latin typeface="Times New Roman" pitchFamily="18" charset="0"/>
                        </a:rPr>
                        <a:t>Красивый  – очень красивый</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4.Путём повтора образуют сложные прилагательные:</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1" u="none" strike="noStrike" cap="none" normalizeH="0" baseline="0" dirty="0" smtClean="0">
                          <a:ln>
                            <a:noFill/>
                          </a:ln>
                          <a:solidFill>
                            <a:srgbClr val="0000FF"/>
                          </a:solidFill>
                          <a:effectLst>
                            <a:outerShdw blurRad="38100" dist="38100" dir="2700000" algn="tl">
                              <a:srgbClr val="000000"/>
                            </a:outerShdw>
                          </a:effectLst>
                          <a:latin typeface="Times New Roman" pitchFamily="18" charset="0"/>
                        </a:rPr>
                        <a:t>Красивый  –</a:t>
                      </a:r>
                      <a:r>
                        <a:rPr kumimoji="0" lang="ru-RU" sz="2400" b="0" i="1" u="none" strike="noStrike" cap="none" normalizeH="0" baseline="0" dirty="0" err="1" smtClean="0">
                          <a:ln>
                            <a:noFill/>
                          </a:ln>
                          <a:solidFill>
                            <a:srgbClr val="0000FF"/>
                          </a:solidFill>
                          <a:effectLst>
                            <a:outerShdw blurRad="38100" dist="38100" dir="2700000" algn="tl">
                              <a:srgbClr val="000000"/>
                            </a:outerShdw>
                          </a:effectLst>
                          <a:latin typeface="Times New Roman" pitchFamily="18" charset="0"/>
                        </a:rPr>
                        <a:t>красивый</a:t>
                      </a:r>
                      <a:endParaRPr kumimoji="0" lang="ru-RU" sz="2400" b="0" i="0" u="none" strike="noStrike" cap="none" normalizeH="0" baseline="0" dirty="0" smtClean="0">
                        <a:ln>
                          <a:noFill/>
                        </a:ln>
                        <a:solidFill>
                          <a:srgbClr val="0000FF"/>
                        </a:solidFill>
                        <a:effectLst>
                          <a:outerShdw blurRad="38100" dist="38100" dir="2700000" algn="tl">
                            <a:srgbClr val="000000"/>
                          </a:outerShdw>
                        </a:effectLst>
                        <a:latin typeface="Times New Roman" pitchFamily="18" charset="0"/>
                      </a:endParaRP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5. Можно подобрать антонимы:</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1" u="none" strike="noStrike" cap="none" normalizeH="0" baseline="0" dirty="0" smtClean="0">
                          <a:ln>
                            <a:noFill/>
                          </a:ln>
                          <a:solidFill>
                            <a:srgbClr val="0000FF"/>
                          </a:solidFill>
                          <a:effectLst>
                            <a:outerShdw blurRad="38100" dist="38100" dir="2700000" algn="tl">
                              <a:srgbClr val="000000"/>
                            </a:outerShdw>
                          </a:effectLst>
                          <a:latin typeface="Times New Roman" pitchFamily="18" charset="0"/>
                        </a:rPr>
                        <a:t>Красивый  – безобразный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1.Не имеют ни одного из признаков, характерных для качественных прил.</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2.Указывают на отношение одного предмета к другому:</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1" u="none" strike="noStrike" cap="none" normalizeH="0" baseline="0" dirty="0" smtClean="0">
                          <a:ln>
                            <a:noFill/>
                          </a:ln>
                          <a:solidFill>
                            <a:srgbClr val="0000FF"/>
                          </a:solidFill>
                          <a:effectLst>
                            <a:outerShdw blurRad="38100" dist="38100" dir="2700000" algn="tl">
                              <a:srgbClr val="000000"/>
                            </a:outerShdw>
                          </a:effectLst>
                          <a:latin typeface="Times New Roman" pitchFamily="18" charset="0"/>
                        </a:rPr>
                        <a:t>Золотое кольцо – </a:t>
                      </a:r>
                      <a:r>
                        <a:rPr kumimoji="0" lang="ru-RU" sz="2400" b="0" i="1" u="none" strike="noStrike" cap="none" normalizeH="0" baseline="0" dirty="0" err="1" smtClean="0">
                          <a:ln>
                            <a:noFill/>
                          </a:ln>
                          <a:solidFill>
                            <a:srgbClr val="0000FF"/>
                          </a:solidFill>
                          <a:effectLst>
                            <a:outerShdw blurRad="38100" dist="38100" dir="2700000" algn="tl">
                              <a:srgbClr val="000000"/>
                            </a:outerShdw>
                          </a:effectLst>
                          <a:latin typeface="Times New Roman" pitchFamily="18" charset="0"/>
                        </a:rPr>
                        <a:t>кольцо</a:t>
                      </a:r>
                      <a:r>
                        <a:rPr kumimoji="0" lang="ru-RU" sz="2400" b="0" i="1" u="none" strike="noStrike" cap="none" normalizeH="0" baseline="0" dirty="0" smtClean="0">
                          <a:ln>
                            <a:noFill/>
                          </a:ln>
                          <a:solidFill>
                            <a:srgbClr val="0000FF"/>
                          </a:solidFill>
                          <a:effectLst>
                            <a:outerShdw blurRad="38100" dist="38100" dir="2700000" algn="tl">
                              <a:srgbClr val="000000"/>
                            </a:outerShdw>
                          </a:effectLst>
                          <a:latin typeface="Times New Roman" pitchFamily="18" charset="0"/>
                        </a:rPr>
                        <a:t> из золота</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3. Можно подобрать синонимичные сочетания:</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0" i="1" u="none" strike="noStrike" cap="none" normalizeH="0" baseline="0" dirty="0" smtClean="0">
                          <a:ln>
                            <a:noFill/>
                          </a:ln>
                          <a:solidFill>
                            <a:srgbClr val="0000FF"/>
                          </a:solidFill>
                          <a:effectLst>
                            <a:outerShdw blurRad="38100" dist="38100" dir="2700000" algn="tl">
                              <a:srgbClr val="000000"/>
                            </a:outerShdw>
                          </a:effectLst>
                          <a:latin typeface="Times New Roman" pitchFamily="18" charset="0"/>
                        </a:rPr>
                        <a:t>Пятилетняя  дочь – </a:t>
                      </a:r>
                      <a:r>
                        <a:rPr kumimoji="0" lang="ru-RU" sz="2400" b="0" i="1" u="none" strike="noStrike" cap="none" normalizeH="0" baseline="0" dirty="0" err="1" smtClean="0">
                          <a:ln>
                            <a:noFill/>
                          </a:ln>
                          <a:solidFill>
                            <a:srgbClr val="0000FF"/>
                          </a:solidFill>
                          <a:effectLst>
                            <a:outerShdw blurRad="38100" dist="38100" dir="2700000" algn="tl">
                              <a:srgbClr val="000000"/>
                            </a:outerShdw>
                          </a:effectLst>
                          <a:latin typeface="Times New Roman" pitchFamily="18" charset="0"/>
                        </a:rPr>
                        <a:t>дочь</a:t>
                      </a:r>
                      <a:r>
                        <a:rPr kumimoji="0" lang="ru-RU" sz="2400" b="0" i="1" u="none" strike="noStrike" cap="none" normalizeH="0" baseline="0" dirty="0" smtClean="0">
                          <a:ln>
                            <a:noFill/>
                          </a:ln>
                          <a:solidFill>
                            <a:srgbClr val="0000FF"/>
                          </a:solidFill>
                          <a:effectLst>
                            <a:outerShdw blurRad="38100" dist="38100" dir="2700000" algn="tl">
                              <a:srgbClr val="000000"/>
                            </a:outerShdw>
                          </a:effectLst>
                          <a:latin typeface="Times New Roman" pitchFamily="18" charset="0"/>
                        </a:rPr>
                        <a:t> пяти лет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defRPr/>
            </a:pPr>
            <a:r>
              <a:rPr lang="ru-RU" i="1" smtClean="0">
                <a:latin typeface="Times New Roman" pitchFamily="18" charset="0"/>
              </a:rPr>
              <a:t>Степени сравнения</a:t>
            </a:r>
          </a:p>
        </p:txBody>
      </p:sp>
      <p:graphicFrame>
        <p:nvGraphicFramePr>
          <p:cNvPr id="68713" name="Group 105"/>
          <p:cNvGraphicFramePr>
            <a:graphicFrameLocks noGrp="1"/>
          </p:cNvGraphicFramePr>
          <p:nvPr>
            <p:ph idx="1"/>
          </p:nvPr>
        </p:nvGraphicFramePr>
        <p:xfrm>
          <a:off x="323850" y="1484313"/>
          <a:ext cx="8569325" cy="4532312"/>
        </p:xfrm>
        <a:graphic>
          <a:graphicData uri="http://schemas.openxmlformats.org/drawingml/2006/table">
            <a:tbl>
              <a:tblPr/>
              <a:tblGrid>
                <a:gridCol w="2016125"/>
                <a:gridCol w="2016125"/>
                <a:gridCol w="2232025"/>
                <a:gridCol w="2305050"/>
              </a:tblGrid>
              <a:tr h="720725">
                <a:tc gridSpan="2">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Сравнительная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gridSpan="2">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rPr>
                        <a:t>Превосходная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r>
              <a:tr h="64770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rPr>
                        <a:t>Простая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rPr>
                        <a:t>Составная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rPr>
                        <a:t>Простая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rPr>
                        <a:t>Составная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87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суффиксы  </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a:t>
                      </a:r>
                      <a:r>
                        <a:rPr kumimoji="0" lang="ru-RU" sz="2800" b="0" i="0"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 ЕЕ-ЕЙ-,</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 - Е-, -ШЕ-</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Красивый- </a:t>
                      </a:r>
                      <a:r>
                        <a:rPr kumimoji="0" lang="ru-RU" sz="2800" b="0" i="1"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rPr>
                        <a:t>краивее</a:t>
                      </a:r>
                      <a:endPar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Со словом </a:t>
                      </a:r>
                      <a:r>
                        <a:rPr kumimoji="0" lang="ru-RU" sz="2800" b="0" i="0"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БОЛЕЕ:</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Громкий – более громкий</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Суффиксы</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-ЕЙШ-АЙШ-</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Красивый- красивейший</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Со словом</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САМЫЙ, НАИБОЛЕЕ, </a:t>
                      </a:r>
                      <a:r>
                        <a:rPr kumimoji="0" lang="ru-RU" sz="2800" b="0" i="0" u="none" strike="noStrike" cap="none" normalizeH="0" baseline="0" dirty="0" err="1" smtClean="0">
                          <a:ln>
                            <a:noFill/>
                          </a:ln>
                          <a:solidFill>
                            <a:srgbClr val="FF0000"/>
                          </a:solidFill>
                          <a:effectLst>
                            <a:outerShdw blurRad="38100" dist="38100" dir="2700000" algn="tl">
                              <a:srgbClr val="000000"/>
                            </a:outerShdw>
                          </a:effectLst>
                          <a:latin typeface="Times New Roman" pitchFamily="18" charset="0"/>
                        </a:rPr>
                        <a:t>НАИМЕНЕЕ:</a:t>
                      </a:r>
                      <a:r>
                        <a:rPr kumimoji="0" lang="ru-RU" sz="2800" b="0" i="0" u="none" strike="noStrike" cap="none" normalizeH="0" baseline="0" dirty="0" err="1" smtClean="0">
                          <a:ln>
                            <a:noFill/>
                          </a:ln>
                          <a:solidFill>
                            <a:schemeClr val="tx1"/>
                          </a:solidFill>
                          <a:effectLst>
                            <a:outerShdw blurRad="38100" dist="38100" dir="2700000" algn="tl">
                              <a:srgbClr val="000000"/>
                            </a:outerShdw>
                          </a:effectLst>
                          <a:latin typeface="Times New Roman" pitchFamily="18" charset="0"/>
                        </a:rPr>
                        <a:t>Красивый</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 самый красивый</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381000"/>
            <a:ext cx="8229600" cy="1031875"/>
          </a:xfrm>
        </p:spPr>
        <p:txBody>
          <a:bodyPr/>
          <a:lstStyle/>
          <a:p>
            <a:pPr eaLnBrk="1" hangingPunct="1">
              <a:defRPr/>
            </a:pPr>
            <a:r>
              <a:rPr lang="ru-RU" sz="4000" b="1" i="1" dirty="0" smtClean="0">
                <a:solidFill>
                  <a:srgbClr val="FF0000"/>
                </a:solidFill>
                <a:latin typeface="Times New Roman" pitchFamily="18" charset="0"/>
              </a:rPr>
              <a:t>Переход из одного разряда в другой</a:t>
            </a:r>
            <a:r>
              <a:rPr lang="ru-RU" dirty="0" smtClean="0">
                <a:solidFill>
                  <a:srgbClr val="FF0000"/>
                </a:solidFill>
              </a:rPr>
              <a:t> </a:t>
            </a:r>
          </a:p>
        </p:txBody>
      </p:sp>
      <p:graphicFrame>
        <p:nvGraphicFramePr>
          <p:cNvPr id="59453" name="Group 61"/>
          <p:cNvGraphicFramePr>
            <a:graphicFrameLocks noGrp="1"/>
          </p:cNvGraphicFramePr>
          <p:nvPr>
            <p:ph idx="1"/>
          </p:nvPr>
        </p:nvGraphicFramePr>
        <p:xfrm>
          <a:off x="214313" y="1357313"/>
          <a:ext cx="8713787" cy="4144962"/>
        </p:xfrm>
        <a:graphic>
          <a:graphicData uri="http://schemas.openxmlformats.org/drawingml/2006/table">
            <a:tbl>
              <a:tblPr/>
              <a:tblGrid>
                <a:gridCol w="2870200"/>
                <a:gridCol w="2689225"/>
                <a:gridCol w="3154363"/>
              </a:tblGrid>
              <a:tr h="98583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1"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 Относительные</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1"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Качественные </a:t>
                      </a:r>
                    </a:p>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400" b="1"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400" b="1" i="1"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rPr>
                        <a:t>Притяжательные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4388">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Малиновое варенье</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rPr>
                        <a:t> </a:t>
                      </a:r>
                    </a:p>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Малиновый берет</a:t>
                      </a: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endPar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72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rPr>
                        <a:t>Лисий воротник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Лисья речь</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Лисья нора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40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rPr>
                        <a:t>Медвежья  шуба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Медвежья походка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5000"/>
                        <a:buFont typeface="Wingdings" pitchFamily="2" charset="2"/>
                        <a:buNone/>
                        <a:tabLst/>
                      </a:pPr>
                      <a:r>
                        <a:rPr kumimoji="0" lang="ru-RU"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rPr>
                        <a:t>Медвежья берлога</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0265" name="Рисунок 7" descr="j0233972"/>
          <p:cNvPicPr>
            <a:picLocks noChangeAspect="1" noChangeArrowheads="1"/>
          </p:cNvPicPr>
          <p:nvPr/>
        </p:nvPicPr>
        <p:blipFill>
          <a:blip r:embed="rId2"/>
          <a:srcRect/>
          <a:stretch>
            <a:fillRect/>
          </a:stretch>
        </p:blipFill>
        <p:spPr bwMode="auto">
          <a:xfrm rot="566202">
            <a:off x="7165975" y="5499100"/>
            <a:ext cx="1338263" cy="1257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кстура">
  <a:themeElements>
    <a:clrScheme name="Текстура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fontScheme name="Текстура">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1" u="sng"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1" u="sng" strike="noStrike" cap="none" normalizeH="0" baseline="0" smtClean="0">
            <a:ln>
              <a:noFill/>
            </a:ln>
            <a:solidFill>
              <a:schemeClr val="tx1"/>
            </a:solidFill>
            <a:effectLst/>
            <a:latin typeface="Tahoma" pitchFamily="34" charset="0"/>
          </a:defRPr>
        </a:defPPr>
      </a:lstStyle>
    </a:lnDef>
  </a:objectDefaults>
  <a:extraClrSchemeLst>
    <a:extraClrScheme>
      <a:clrScheme name="Текстура 1">
        <a:dk1>
          <a:srgbClr val="660000"/>
        </a:dk1>
        <a:lt1>
          <a:srgbClr val="FFFFFF"/>
        </a:lt1>
        <a:dk2>
          <a:srgbClr val="800000"/>
        </a:dk2>
        <a:lt2>
          <a:srgbClr val="FFFFCC"/>
        </a:lt2>
        <a:accent1>
          <a:srgbClr val="BE7960"/>
        </a:accent1>
        <a:accent2>
          <a:srgbClr val="CC6600"/>
        </a:accent2>
        <a:accent3>
          <a:srgbClr val="C0AAAA"/>
        </a:accent3>
        <a:accent4>
          <a:srgbClr val="DADADA"/>
        </a:accent4>
        <a:accent5>
          <a:srgbClr val="DBBEB6"/>
        </a:accent5>
        <a:accent6>
          <a:srgbClr val="B95C00"/>
        </a:accent6>
        <a:hlink>
          <a:srgbClr val="FFCC66"/>
        </a:hlink>
        <a:folHlink>
          <a:srgbClr val="CC3300"/>
        </a:folHlink>
      </a:clrScheme>
      <a:clrMap bg1="dk2" tx1="lt1" bg2="dk1" tx2="lt2" accent1="accent1" accent2="accent2" accent3="accent3" accent4="accent4" accent5="accent5" accent6="accent6" hlink="hlink" folHlink="folHlink"/>
    </a:extraClrScheme>
    <a:extraClrScheme>
      <a:clrScheme name="Текстура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clrMap bg1="dk2" tx1="lt1" bg2="dk1" tx2="lt2" accent1="accent1" accent2="accent2" accent3="accent3" accent4="accent4" accent5="accent5" accent6="accent6" hlink="hlink" folHlink="folHlink"/>
    </a:extraClrScheme>
    <a:extraClrScheme>
      <a:clrScheme name="Текстура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Текстура 4">
        <a:dk1>
          <a:srgbClr val="004E4C"/>
        </a:dk1>
        <a:lt1>
          <a:srgbClr val="FFFFFF"/>
        </a:lt1>
        <a:dk2>
          <a:srgbClr val="006666"/>
        </a:dk2>
        <a:lt2>
          <a:srgbClr val="FFFFCC"/>
        </a:lt2>
        <a:accent1>
          <a:srgbClr val="FFCC00"/>
        </a:accent1>
        <a:accent2>
          <a:srgbClr val="00B0AC"/>
        </a:accent2>
        <a:accent3>
          <a:srgbClr val="AAB8B8"/>
        </a:accent3>
        <a:accent4>
          <a:srgbClr val="DADADA"/>
        </a:accent4>
        <a:accent5>
          <a:srgbClr val="FFE2AA"/>
        </a:accent5>
        <a:accent6>
          <a:srgbClr val="009F9B"/>
        </a:accent6>
        <a:hlink>
          <a:srgbClr val="BA7C3E"/>
        </a:hlink>
        <a:folHlink>
          <a:srgbClr val="724C00"/>
        </a:folHlink>
      </a:clrScheme>
      <a:clrMap bg1="dk2" tx1="lt1" bg2="dk1" tx2="lt2" accent1="accent1" accent2="accent2" accent3="accent3" accent4="accent4" accent5="accent5" accent6="accent6" hlink="hlink" folHlink="folHlink"/>
    </a:extraClrScheme>
    <a:extraClrScheme>
      <a:clrScheme name="Текстура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clrMap bg1="dk2" tx1="lt1" bg2="dk1" tx2="lt2" accent1="accent1" accent2="accent2" accent3="accent3" accent4="accent4" accent5="accent5" accent6="accent6" hlink="hlink" folHlink="folHlink"/>
    </a:extraClrScheme>
    <a:extraClrScheme>
      <a:clrScheme name="Текстура 6">
        <a:dk1>
          <a:srgbClr val="080808"/>
        </a:dk1>
        <a:lt1>
          <a:srgbClr val="FFFFFF"/>
        </a:lt1>
        <a:dk2>
          <a:srgbClr val="4D4D4D"/>
        </a:dk2>
        <a:lt2>
          <a:srgbClr val="FFFFFF"/>
        </a:lt2>
        <a:accent1>
          <a:srgbClr val="666699"/>
        </a:accent1>
        <a:accent2>
          <a:srgbClr val="3366CC"/>
        </a:accent2>
        <a:accent3>
          <a:srgbClr val="B2B2B2"/>
        </a:accent3>
        <a:accent4>
          <a:srgbClr val="DADADA"/>
        </a:accent4>
        <a:accent5>
          <a:srgbClr val="B8B8CA"/>
        </a:accent5>
        <a:accent6>
          <a:srgbClr val="2D5CB9"/>
        </a:accent6>
        <a:hlink>
          <a:srgbClr val="00CCFF"/>
        </a:hlink>
        <a:folHlink>
          <a:srgbClr val="CCCCFF"/>
        </a:folHlink>
      </a:clrScheme>
      <a:clrMap bg1="dk2" tx1="lt1" bg2="dk1" tx2="lt2" accent1="accent1" accent2="accent2" accent3="accent3" accent4="accent4" accent5="accent5" accent6="accent6" hlink="hlink" folHlink="folHlink"/>
    </a:extraClrScheme>
    <a:extraClrScheme>
      <a:clrScheme name="Текстура 7">
        <a:dk1>
          <a:srgbClr val="000000"/>
        </a:dk1>
        <a:lt1>
          <a:srgbClr val="DBDAC2"/>
        </a:lt1>
        <a:dk2>
          <a:srgbClr val="827F4C"/>
        </a:dk2>
        <a:lt2>
          <a:srgbClr val="C0BC94"/>
        </a:lt2>
        <a:accent1>
          <a:srgbClr val="AAA578"/>
        </a:accent1>
        <a:accent2>
          <a:srgbClr val="A2A4AC"/>
        </a:accent2>
        <a:accent3>
          <a:srgbClr val="EAEADD"/>
        </a:accent3>
        <a:accent4>
          <a:srgbClr val="000000"/>
        </a:accent4>
        <a:accent5>
          <a:srgbClr val="D2CFBE"/>
        </a:accent5>
        <a:accent6>
          <a:srgbClr val="92949B"/>
        </a:accent6>
        <a:hlink>
          <a:srgbClr val="5B8800"/>
        </a:hlink>
        <a:folHlink>
          <a:srgbClr val="686532"/>
        </a:folHlink>
      </a:clrScheme>
      <a:clrMap bg1="lt1" tx1="dk1" bg2="lt2" tx2="dk2" accent1="accent1" accent2="accent2" accent3="accent3" accent4="accent4" accent5="accent5" accent6="accent6" hlink="hlink" folHlink="folHlink"/>
    </a:extraClrScheme>
    <a:extraClrScheme>
      <a:clrScheme name="Текстура 8">
        <a:dk1>
          <a:srgbClr val="000000"/>
        </a:dk1>
        <a:lt1>
          <a:srgbClr val="DCE8F4"/>
        </a:lt1>
        <a:dk2>
          <a:srgbClr val="7B9CB5"/>
        </a:dk2>
        <a:lt2>
          <a:srgbClr val="969696"/>
        </a:lt2>
        <a:accent1>
          <a:srgbClr val="FFFFFF"/>
        </a:accent1>
        <a:accent2>
          <a:srgbClr val="00BAB6"/>
        </a:accent2>
        <a:accent3>
          <a:srgbClr val="EBF2F8"/>
        </a:accent3>
        <a:accent4>
          <a:srgbClr val="000000"/>
        </a:accent4>
        <a:accent5>
          <a:srgbClr val="FFFFFF"/>
        </a:accent5>
        <a:accent6>
          <a:srgbClr val="00A8A5"/>
        </a:accent6>
        <a:hlink>
          <a:srgbClr val="8A8AD8"/>
        </a:hlink>
        <a:folHlink>
          <a:srgbClr val="24249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Textured</Template>
  <TotalTime>145</TotalTime>
  <Words>841</Words>
  <Application>Microsoft Office PowerPoint</Application>
  <PresentationFormat>On-screen Show (4:3)</PresentationFormat>
  <Paragraphs>142</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Tahoma</vt:lpstr>
      <vt:lpstr>Arial</vt:lpstr>
      <vt:lpstr>Wingdings</vt:lpstr>
      <vt:lpstr>Calibri</vt:lpstr>
      <vt:lpstr>Times New Roman</vt:lpstr>
      <vt:lpstr>Текстура</vt:lpstr>
      <vt:lpstr>Имя прилагательное  как  часть речи</vt:lpstr>
      <vt:lpstr>Цель: </vt:lpstr>
      <vt:lpstr>Прилагательное </vt:lpstr>
      <vt:lpstr>Сравните тексты. Чем отличаются?</vt:lpstr>
      <vt:lpstr>Словарная   работа</vt:lpstr>
      <vt:lpstr>Slide 6</vt:lpstr>
      <vt:lpstr>Различие  качественных и относительных  прилагательных</vt:lpstr>
      <vt:lpstr>Степени сравнения</vt:lpstr>
      <vt:lpstr>Переход из одного разряда в другой </vt:lpstr>
      <vt:lpstr>-Н-НН- в суффиксах прилагательных </vt:lpstr>
      <vt:lpstr>НЕ с прилагательными</vt:lpstr>
      <vt:lpstr>Дефисное и слитное написание прилагательных</vt:lpstr>
      <vt:lpstr>Определите разряд имён прилагательных</vt:lpstr>
      <vt:lpstr>Практикум Запишите правильно слова, объясните свой выбор</vt:lpstr>
      <vt:lpstr>Объясните  слитное или раздельное написание частицы НЕ с именами прилагательными</vt:lpstr>
      <vt:lpstr>Выборочный диктант  (1в.- выписать слова с одной буквой Н;    2в.- с двумя буквами Н.)</vt:lpstr>
      <vt:lpstr>Slide 17</vt:lpstr>
    </vt:vector>
  </TitlesOfParts>
  <Company>Дом</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Имя прилагательное  как  часть речи</dc:title>
  <dc:creator>Лена</dc:creator>
  <cp:lastModifiedBy>Windows User</cp:lastModifiedBy>
  <cp:revision>9</cp:revision>
  <dcterms:created xsi:type="dcterms:W3CDTF">2011-02-03T09:10:05Z</dcterms:created>
  <dcterms:modified xsi:type="dcterms:W3CDTF">2017-02-23T12:20:17Z</dcterms:modified>
</cp:coreProperties>
</file>