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AutoShape 34"/>
            <p:cNvSpPr>
              <a:spLocks noChangeArrowheads="1"/>
            </p:cNvSpPr>
            <p:nvPr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4071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4072" name="Rectangle 40"/>
          <p:cNvSpPr>
            <a:spLocks noGrp="1" noChangeArrowheads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6B3B0C0-6C75-4903-9FFB-5E74E9B963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118D66-D260-4487-9E93-1E139187C4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76BD7-E3DC-4610-9A75-F978C711F9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2BBB0-64F5-4AF4-B350-E305539224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DC70EE-C51B-4C33-9BDB-6C7400A317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690DD-B594-47A6-8654-4BEBA25563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1D83B-0614-44DC-90E5-4AD885854A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A9D633-9F09-4EFE-A652-87AC1030F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2E396-14BE-40CE-A029-35F1B4D211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947324-D3FF-4B69-8BB8-DBBE492092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E52D70-2546-4FE7-A5A8-ECA165EBB0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23BBF0-E3EB-4A4E-A277-96A8D373BD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2E271-2C35-4BB5-9799-6B78D72840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43011" name="Rectangle 3"/>
            <p:cNvSpPr>
              <a:spLocks noChangeArrowheads="1"/>
            </p:cNvSpPr>
            <p:nvPr userDrawn="1"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12" name="Oval 4"/>
            <p:cNvSpPr>
              <a:spLocks noChangeArrowheads="1"/>
            </p:cNvSpPr>
            <p:nvPr userDrawn="1"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13" name="Rectangle 5"/>
            <p:cNvSpPr>
              <a:spLocks noChangeArrowheads="1"/>
            </p:cNvSpPr>
            <p:nvPr userDrawn="1"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14" name="Freeform 6"/>
            <p:cNvSpPr>
              <a:spLocks noEditPoints="1"/>
            </p:cNvSpPr>
            <p:nvPr userDrawn="1"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15" name="Rectangle 7"/>
            <p:cNvSpPr>
              <a:spLocks noChangeArrowheads="1"/>
            </p:cNvSpPr>
            <p:nvPr userDrawn="1"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16" name="Rectangle 8"/>
            <p:cNvSpPr>
              <a:spLocks noChangeArrowheads="1"/>
            </p:cNvSpPr>
            <p:nvPr userDrawn="1"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17" name="Rectangle 9"/>
            <p:cNvSpPr>
              <a:spLocks noChangeArrowheads="1"/>
            </p:cNvSpPr>
            <p:nvPr userDrawn="1"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18" name="Rectangle 10"/>
            <p:cNvSpPr>
              <a:spLocks noChangeArrowheads="1"/>
            </p:cNvSpPr>
            <p:nvPr userDrawn="1"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19" name="Rectangle 11"/>
            <p:cNvSpPr>
              <a:spLocks noChangeArrowheads="1"/>
            </p:cNvSpPr>
            <p:nvPr userDrawn="1"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20" name="Freeform 12"/>
            <p:cNvSpPr>
              <a:spLocks/>
            </p:cNvSpPr>
            <p:nvPr userDrawn="1"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21" name="Freeform 13"/>
            <p:cNvSpPr>
              <a:spLocks/>
            </p:cNvSpPr>
            <p:nvPr userDrawn="1"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22" name="Freeform 14"/>
            <p:cNvSpPr>
              <a:spLocks/>
            </p:cNvSpPr>
            <p:nvPr userDrawn="1"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23" name="Freeform 15"/>
            <p:cNvSpPr>
              <a:spLocks/>
            </p:cNvSpPr>
            <p:nvPr userDrawn="1"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24" name="Freeform 16"/>
            <p:cNvSpPr>
              <a:spLocks/>
            </p:cNvSpPr>
            <p:nvPr userDrawn="1"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25" name="Freeform 17"/>
            <p:cNvSpPr>
              <a:spLocks noEditPoints="1"/>
            </p:cNvSpPr>
            <p:nvPr userDrawn="1"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26" name="Freeform 18"/>
            <p:cNvSpPr>
              <a:spLocks noEditPoints="1"/>
            </p:cNvSpPr>
            <p:nvPr userDrawn="1"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27" name="Freeform 19"/>
            <p:cNvSpPr>
              <a:spLocks/>
            </p:cNvSpPr>
            <p:nvPr userDrawn="1"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28" name="Freeform 20"/>
            <p:cNvSpPr>
              <a:spLocks noEditPoints="1"/>
            </p:cNvSpPr>
            <p:nvPr userDrawn="1"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29" name="Freeform 21"/>
            <p:cNvSpPr>
              <a:spLocks noEditPoints="1"/>
            </p:cNvSpPr>
            <p:nvPr userDrawn="1"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30" name="Freeform 22"/>
            <p:cNvSpPr>
              <a:spLocks noEditPoints="1"/>
            </p:cNvSpPr>
            <p:nvPr userDrawn="1"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31" name="Freeform 23"/>
            <p:cNvSpPr>
              <a:spLocks/>
            </p:cNvSpPr>
            <p:nvPr userDrawn="1"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32" name="Freeform 24"/>
            <p:cNvSpPr>
              <a:spLocks noEditPoints="1"/>
            </p:cNvSpPr>
            <p:nvPr userDrawn="1"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33" name="Freeform 25"/>
            <p:cNvSpPr>
              <a:spLocks noEditPoints="1"/>
            </p:cNvSpPr>
            <p:nvPr userDrawn="1"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34" name="Freeform 26"/>
            <p:cNvSpPr>
              <a:spLocks noEditPoints="1"/>
            </p:cNvSpPr>
            <p:nvPr userDrawn="1"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35" name="Oval 27"/>
            <p:cNvSpPr>
              <a:spLocks noChangeArrowheads="1"/>
            </p:cNvSpPr>
            <p:nvPr userDrawn="1"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36" name="Oval 28"/>
            <p:cNvSpPr>
              <a:spLocks noChangeArrowheads="1"/>
            </p:cNvSpPr>
            <p:nvPr userDrawn="1"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37" name="Oval 29"/>
            <p:cNvSpPr>
              <a:spLocks noChangeArrowheads="1"/>
            </p:cNvSpPr>
            <p:nvPr userDrawn="1"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38" name="Freeform 30"/>
            <p:cNvSpPr>
              <a:spLocks noEditPoints="1"/>
            </p:cNvSpPr>
            <p:nvPr userDrawn="1"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39" name="Freeform 31"/>
            <p:cNvSpPr>
              <a:spLocks noEditPoints="1"/>
            </p:cNvSpPr>
            <p:nvPr userDrawn="1"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40" name="Rectangle 32"/>
            <p:cNvSpPr>
              <a:spLocks noChangeArrowheads="1"/>
            </p:cNvSpPr>
            <p:nvPr userDrawn="1"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41" name="Rectangle 33"/>
            <p:cNvSpPr>
              <a:spLocks noChangeArrowheads="1"/>
            </p:cNvSpPr>
            <p:nvPr userDrawn="1"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42" name="AutoShape 34"/>
            <p:cNvSpPr>
              <a:spLocks noChangeArrowheads="1"/>
            </p:cNvSpPr>
            <p:nvPr userDrawn="1"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43" name="Freeform 35"/>
            <p:cNvSpPr>
              <a:spLocks/>
            </p:cNvSpPr>
            <p:nvPr userDrawn="1"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44" name="Freeform 36"/>
            <p:cNvSpPr>
              <a:spLocks/>
            </p:cNvSpPr>
            <p:nvPr userDrawn="1"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3045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3046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3047" name="Rectangle 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048" name="Rectangle 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049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7861293A-4696-4880-83DE-B86D02B9C0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0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2976" y="1214422"/>
            <a:ext cx="7772400" cy="1677987"/>
          </a:xfrm>
        </p:spPr>
        <p:txBody>
          <a:bodyPr/>
          <a:lstStyle/>
          <a:p>
            <a:pPr eaLnBrk="1" hangingPunct="1">
              <a:defRPr/>
            </a:pPr>
            <a:r>
              <a:rPr lang="uk-UA" dirty="0" smtClean="0"/>
              <a:t>В</a:t>
            </a:r>
            <a:r>
              <a:rPr lang="ru-RU" dirty="0" smtClean="0"/>
              <a:t>е</a:t>
            </a:r>
            <a:r>
              <a:rPr lang="uk-UA" dirty="0" smtClean="0"/>
              <a:t>лики</a:t>
            </a:r>
            <a:r>
              <a:rPr lang="ru-RU" dirty="0" err="1" smtClean="0"/>
              <a:t>ий</a:t>
            </a:r>
            <a:r>
              <a:rPr lang="uk-UA" dirty="0" smtClean="0"/>
              <a:t> </a:t>
            </a:r>
            <a:r>
              <a:rPr lang="ru-RU" dirty="0" smtClean="0"/>
              <a:t>ФИЗИК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85918" y="214290"/>
            <a:ext cx="6400800" cy="1693863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dirty="0" smtClean="0"/>
              <a:t>Андре Ампер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54587"/>
            <a:ext cx="2928926" cy="3903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Открытия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038600" cy="50688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Прошло еще два года, и Ампер открыл </a:t>
            </a:r>
            <a:r>
              <a:rPr lang="ru-RU" sz="2000" b="1" smtClean="0"/>
              <a:t>магнитный эффект катушки с током</a:t>
            </a:r>
            <a:r>
              <a:rPr lang="ru-RU" sz="2000" smtClean="0"/>
              <a:t> - "соленоида". Именно Амперу принадлежит заслуга введения в науку терминов "электростатика", "электродинамика", "электродвижущая сила", "напряжение", "гальванометр", "электрический ток" и даже… "кибернетика". Ампер предложил принять за направление постоянного электрического тока то, в котором перемещается "положительное электричество".</a:t>
            </a:r>
            <a:r>
              <a:rPr lang="ru-RU" sz="1600" smtClean="0"/>
              <a:t> </a:t>
            </a:r>
          </a:p>
        </p:txBody>
      </p:sp>
      <p:pic>
        <p:nvPicPr>
          <p:cNvPr id="67591" name="Picture 7" descr="магнитный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268413"/>
            <a:ext cx="4259263" cy="4968875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  <p:bldP spid="6759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«Он был так же прост, как и велик».</a:t>
            </a:r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smtClean="0"/>
              <a:t>Ампер умер от воспаления легких в возрасте 61 года. На его надгробном памятнике высечены слова: "</a:t>
            </a:r>
            <a:r>
              <a:rPr lang="ru-RU" sz="2400" i="1" smtClean="0"/>
              <a:t>Он был так же добр и так же прост, как и велик</a:t>
            </a:r>
            <a:r>
              <a:rPr lang="ru-RU" sz="2400" smtClean="0"/>
              <a:t>".</a:t>
            </a:r>
            <a:br>
              <a:rPr lang="ru-RU" sz="2400" smtClean="0"/>
            </a:br>
            <a:r>
              <a:rPr lang="ru-RU" sz="2400" b="1" smtClean="0"/>
              <a:t>Единица силы электрического тока</a:t>
            </a:r>
            <a:r>
              <a:rPr lang="ru-RU" sz="2400" smtClean="0"/>
              <a:t>, введенная в 1881 г., названа ампер (А) в честь Андре-Мари Ампера. </a:t>
            </a:r>
          </a:p>
        </p:txBody>
      </p:sp>
      <p:pic>
        <p:nvPicPr>
          <p:cNvPr id="69639" name="Picture 7" descr="ampereandremari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0563" y="1700213"/>
            <a:ext cx="4464050" cy="424973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7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Огромный вклад в науку</a:t>
            </a:r>
          </a:p>
        </p:txBody>
      </p:sp>
      <p:sp>
        <p:nvSpPr>
          <p:cNvPr id="71698" name="Rectangle 1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smtClean="0"/>
              <a:t>Классический труд Ампера "Теория электродинамических явлений, выведенная исключительно из опыта" (1826 г.) внес огромный вклад в науку об электричестве. Вот почему Ампера впоследствии стали называть "Ньютоном электричества".</a:t>
            </a:r>
            <a:br>
              <a:rPr lang="ru-RU" sz="2000" smtClean="0"/>
            </a:br>
            <a:r>
              <a:rPr lang="ru-RU" sz="2000" smtClean="0"/>
              <a:t>В последние годы жизни Ампер увлекся геологией и биологией, активно участвовал в дискуссиях об эволюции в мире живых организмов. На вопрос одного из собеседников, действительно ли он считает, что человек произошел от улитки, Ампер ответил: </a:t>
            </a:r>
            <a:r>
              <a:rPr lang="ru-RU" sz="3600" smtClean="0"/>
              <a:t>"Я убедился в том, что человек возник по закону, общему для всех животных".</a:t>
            </a:r>
            <a:br>
              <a:rPr lang="ru-RU" sz="3600" smtClean="0"/>
            </a:br>
            <a:r>
              <a:rPr lang="ru-RU" sz="1400" smtClean="0"/>
              <a:t/>
            </a:r>
            <a:br>
              <a:rPr lang="ru-RU" sz="1400" smtClean="0"/>
            </a:br>
            <a:endParaRPr lang="ru-RU" sz="14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71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71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7" grpId="0"/>
      <p:bldP spid="7169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i="1" smtClean="0"/>
              <a:t>Андре-Мари Ампер</a:t>
            </a:r>
          </a:p>
        </p:txBody>
      </p:sp>
      <p:pic>
        <p:nvPicPr>
          <p:cNvPr id="4099" name="Picture 10" descr="ампер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11413" y="1341438"/>
            <a:ext cx="4537075" cy="53276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Биография</a:t>
            </a:r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800" b="1" smtClean="0"/>
              <a:t>Андре-Мари АМПЕР (Ampère)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800" smtClean="0"/>
              <a:t>(22.01.1775 - 10.06.1836)</a:t>
            </a:r>
            <a:endParaRPr lang="ru-RU" sz="1800" b="1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1800" b="1" smtClean="0"/>
              <a:t>Андре-Мари Ампер</a:t>
            </a:r>
            <a:r>
              <a:rPr lang="ru-RU" sz="1800" smtClean="0"/>
              <a:t> - французский физик, математик и химик. </a:t>
            </a:r>
            <a:br>
              <a:rPr lang="ru-RU" sz="1800" smtClean="0"/>
            </a:br>
            <a:r>
              <a:rPr lang="ru-RU" sz="1800" smtClean="0"/>
              <a:t>Он родился в Лионе в семье коммерсанта. В прекрасной библиотеке его отца были произведения известных философов, ученых и писателей. Юный Андре мог целыми днями просиживать там с книгой, благодаря чему он, никогда не посещавший школу, сумел приобрести обширные и глубокие знания. </a:t>
            </a:r>
          </a:p>
        </p:txBody>
      </p:sp>
      <p:pic>
        <p:nvPicPr>
          <p:cNvPr id="49159" name="Picture 7" descr="Лион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5325" y="1628775"/>
            <a:ext cx="4638675" cy="381635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5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Биография</a:t>
            </a:r>
          </a:p>
        </p:txBody>
      </p:sp>
      <p:sp>
        <p:nvSpPr>
          <p:cNvPr id="51209" name="Rectangle 9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smtClean="0"/>
              <a:t>В 11 лет он уже принялся за чтение знаменитой 20-томной "Энциклопедии" Дидро и Д'Аламбера и за три года проштудировал ее всю. Юношу интересовала изящная словесность, и он даже писал стихи, но физико-математические науки оказались гораздо привлекательнее.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  <p:pic>
        <p:nvPicPr>
          <p:cNvPr id="51210" name="Picture 10" descr="Энциклопедия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1700213"/>
            <a:ext cx="3167062" cy="3960812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98" decel="100000" fill="hold"/>
                                        <p:tgtEl>
                                          <p:spTgt spid="51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1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7" grpId="0"/>
      <p:bldP spid="5120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8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Биография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000" smtClean="0"/>
              <a:t>Когда книг отца стало недостаточно, Андре Ампер начал посещать </a:t>
            </a:r>
            <a:r>
              <a:rPr lang="ru-RU" sz="2000" b="1" smtClean="0"/>
              <a:t>библиотеку Лионского колледжа</a:t>
            </a:r>
            <a:r>
              <a:rPr lang="ru-RU" sz="2000" smtClean="0"/>
              <a:t>. Однако многие труды великих ученых были написаны на латинском языке, которого он не знал. В течение несколько месяцев Андре самостоятельно изучил латынь, и произведения классиков науки XVII-XVIII вв. стали ему доступны.</a:t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endParaRPr lang="ru-RU" sz="2000" smtClean="0"/>
          </a:p>
        </p:txBody>
      </p:sp>
      <p:pic>
        <p:nvPicPr>
          <p:cNvPr id="54279" name="Picture 7" descr="библиотек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3800" y="1600200"/>
            <a:ext cx="3600450" cy="4924425"/>
          </a:xfr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0" grpId="0"/>
      <p:bldP spid="5427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Достижения</a:t>
            </a:r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smtClean="0"/>
              <a:t>И вот результат упорных занятий. К 12 годам Ампер самостоятельно разобрался в </a:t>
            </a:r>
            <a:r>
              <a:rPr lang="ru-RU" sz="2400" b="1" smtClean="0"/>
              <a:t>основах высшей математики</a:t>
            </a:r>
            <a:r>
              <a:rPr lang="ru-RU" sz="2400" smtClean="0"/>
              <a:t> -- дифференциальном исчислении, научился интегрировать, а в возрасте 13 лет уже представил свои первые работы по математике в Лионскую академию!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  <p:pic>
        <p:nvPicPr>
          <p:cNvPr id="57351" name="Picture 7" descr="392_300_3541_matem39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1700213"/>
            <a:ext cx="4248150" cy="3673475"/>
          </a:xfr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573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  <p:bldP spid="5735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Биография</a:t>
            </a:r>
          </a:p>
        </p:txBody>
      </p:sp>
      <p:sp>
        <p:nvSpPr>
          <p:cNvPr id="59401" name="Rectangle 9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000" smtClean="0"/>
              <a:t>В 1793 г. в Лионе вспыхнул мятеж, который был жестоко подавлен. За сочувствие бунтовщикам был казнен и отец Андре Ампера. Имущество семьи было конфисковано, и юноша стал зарабатывать на жизнь частными уроками математики. Чтобы продолжать научные занятия, ему приходилось работать, начиная с четырех часов утра. </a:t>
            </a:r>
          </a:p>
        </p:txBody>
      </p:sp>
      <p:pic>
        <p:nvPicPr>
          <p:cNvPr id="59403" name="Picture 11" descr="казнь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1773238"/>
            <a:ext cx="4100513" cy="367188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0" grpId="0"/>
      <p:bldP spid="5940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Андре Ампер как преподрватель</a:t>
            </a: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000" smtClean="0"/>
              <a:t>В 1802 г. Андре Амперу исполнилось 27 лет. Он начинает </a:t>
            </a:r>
            <a:r>
              <a:rPr lang="ru-RU" sz="2000" b="1" smtClean="0"/>
              <a:t>преподавать физику и химию</a:t>
            </a:r>
            <a:r>
              <a:rPr lang="ru-RU" sz="2000" smtClean="0"/>
              <a:t> - сначала в Лионе, а через два года - в знаменитой Политехнической школе (Эколь политехник) в Париже. Еще через 10 лет Ампер избирается в Парижскую академию наук, а с 1824 г. он - профессор Нормальной школы (Эколь нормаль) - главного высшего учебного заведения Парижа. </a:t>
            </a:r>
          </a:p>
        </p:txBody>
      </p:sp>
      <p:pic>
        <p:nvPicPr>
          <p:cNvPr id="62471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628775"/>
            <a:ext cx="4248150" cy="3816350"/>
          </a:xfr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  <p:bldP spid="6247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Изобретения</a:t>
            </a:r>
          </a:p>
        </p:txBody>
      </p:sp>
      <p:sp>
        <p:nvSpPr>
          <p:cNvPr id="64520" name="Rectangle 8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800" smtClean="0"/>
              <a:t>Начиная с 1820 года, когда приобрело известность открытие Эрстедом действия тока на магнитную стрелку, Ампер всецело посвящает себя проблемам </a:t>
            </a:r>
            <a:r>
              <a:rPr lang="ru-RU" sz="1800" b="1" smtClean="0"/>
              <a:t>электродинамики</a:t>
            </a:r>
            <a:r>
              <a:rPr lang="ru-RU" sz="1800" smtClean="0"/>
              <a:t>. В том же году он открывает магнитное взаимодействие токов, устанавливает закон этого взаимодействия (позднее названный законом Ампера) и делает вывод, что "все магнитные явления сводятся к чисто электрическим эффектам". Согласно гипотезе Ампера, любой магнит содержит внутри себя множество </a:t>
            </a:r>
            <a:r>
              <a:rPr lang="ru-RU" sz="1800" b="1" smtClean="0"/>
              <a:t>круговых электрических токов</a:t>
            </a:r>
            <a:r>
              <a:rPr lang="ru-RU" sz="1800" smtClean="0"/>
              <a:t>, действием которых и объясняются магнитные силы. </a:t>
            </a:r>
          </a:p>
        </p:txBody>
      </p:sp>
      <p:pic>
        <p:nvPicPr>
          <p:cNvPr id="64524" name="Picture 1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1916113"/>
            <a:ext cx="4032250" cy="403383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9" grpId="0"/>
      <p:bldP spid="64520" grpId="0" build="p"/>
    </p:bldLst>
  </p:timing>
</p:sld>
</file>

<file path=ppt/theme/theme1.xml><?xml version="1.0" encoding="utf-8"?>
<a:theme xmlns:a="http://schemas.openxmlformats.org/drawingml/2006/main" name="Равновесие">
  <a:themeElements>
    <a:clrScheme name="Равновесие 1">
      <a:dk1>
        <a:srgbClr val="663300"/>
      </a:dk1>
      <a:lt1>
        <a:srgbClr val="FFFFFF"/>
      </a:lt1>
      <a:dk2>
        <a:srgbClr val="996600"/>
      </a:dk2>
      <a:lt2>
        <a:srgbClr val="DBBD71"/>
      </a:lt2>
      <a:accent1>
        <a:srgbClr val="F8A500"/>
      </a:accent1>
      <a:accent2>
        <a:srgbClr val="808000"/>
      </a:accent2>
      <a:accent3>
        <a:srgbClr val="CAB8AA"/>
      </a:accent3>
      <a:accent4>
        <a:srgbClr val="DADADA"/>
      </a:accent4>
      <a:accent5>
        <a:srgbClr val="FBCFAA"/>
      </a:accent5>
      <a:accent6>
        <a:srgbClr val="737300"/>
      </a:accent6>
      <a:hlink>
        <a:srgbClr val="FFCC66"/>
      </a:hlink>
      <a:folHlink>
        <a:srgbClr val="CCA500"/>
      </a:folHlink>
    </a:clrScheme>
    <a:fontScheme name="Равновесие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вновесие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вновесие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Balance</Template>
  <TotalTime>76</TotalTime>
  <Words>523</Words>
  <Application>Microsoft Office PowerPoint</Application>
  <PresentationFormat>On-screen Show (4:3)</PresentationFormat>
  <Paragraphs>25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Равновесие</vt:lpstr>
      <vt:lpstr>Великиий ФИЗИК</vt:lpstr>
      <vt:lpstr>Андре-Мари Ампер</vt:lpstr>
      <vt:lpstr>Биография</vt:lpstr>
      <vt:lpstr>Биография</vt:lpstr>
      <vt:lpstr>Биография</vt:lpstr>
      <vt:lpstr>Достижения</vt:lpstr>
      <vt:lpstr>Биография</vt:lpstr>
      <vt:lpstr>Андре Ампер как преподрватель</vt:lpstr>
      <vt:lpstr>Изобретения</vt:lpstr>
      <vt:lpstr>Открытия</vt:lpstr>
      <vt:lpstr>«Он был так же прост, как и велик».</vt:lpstr>
      <vt:lpstr>Огромный вклад в науку</vt:lpstr>
    </vt:vector>
  </TitlesOfParts>
  <Company>WareZ Provider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Андре Мари Ампер</dc:title>
  <dc:creator>Evgeniya</dc:creator>
  <cp:lastModifiedBy>Windows User</cp:lastModifiedBy>
  <cp:revision>9</cp:revision>
  <dcterms:created xsi:type="dcterms:W3CDTF">2009-10-09T19:47:29Z</dcterms:created>
  <dcterms:modified xsi:type="dcterms:W3CDTF">2016-05-09T18:39:05Z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000800bc05000000000001024140</vt:lpwstr>
  </property>
</Properties>
</file>